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handoutMasterIdLst>
    <p:handoutMasterId r:id="rId35"/>
  </p:handoutMasterIdLst>
  <p:sldIdLst>
    <p:sldId id="257" r:id="rId2"/>
    <p:sldId id="258" r:id="rId3"/>
    <p:sldId id="276" r:id="rId4"/>
    <p:sldId id="281" r:id="rId5"/>
    <p:sldId id="278" r:id="rId6"/>
    <p:sldId id="282" r:id="rId7"/>
    <p:sldId id="283" r:id="rId8"/>
    <p:sldId id="279" r:id="rId9"/>
    <p:sldId id="277" r:id="rId10"/>
    <p:sldId id="284" r:id="rId11"/>
    <p:sldId id="288" r:id="rId12"/>
    <p:sldId id="301" r:id="rId13"/>
    <p:sldId id="289" r:id="rId14"/>
    <p:sldId id="290" r:id="rId15"/>
    <p:sldId id="292" r:id="rId16"/>
    <p:sldId id="304" r:id="rId17"/>
    <p:sldId id="293" r:id="rId18"/>
    <p:sldId id="294" r:id="rId19"/>
    <p:sldId id="295" r:id="rId20"/>
    <p:sldId id="296" r:id="rId21"/>
    <p:sldId id="305" r:id="rId22"/>
    <p:sldId id="291" r:id="rId23"/>
    <p:sldId id="285" r:id="rId24"/>
    <p:sldId id="297" r:id="rId25"/>
    <p:sldId id="286" r:id="rId26"/>
    <p:sldId id="287" r:id="rId27"/>
    <p:sldId id="298" r:id="rId28"/>
    <p:sldId id="299" r:id="rId29"/>
    <p:sldId id="303" r:id="rId30"/>
    <p:sldId id="300" r:id="rId31"/>
    <p:sldId id="302" r:id="rId32"/>
    <p:sldId id="263"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6"/>
    <a:srgbClr val="7C8A98"/>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456" autoAdjust="0"/>
  </p:normalViewPr>
  <p:slideViewPr>
    <p:cSldViewPr snapToGrid="0">
      <p:cViewPr varScale="1">
        <p:scale>
          <a:sx n="61" d="100"/>
          <a:sy n="61" d="100"/>
        </p:scale>
        <p:origin x="107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 Id="rId4" Type="http://schemas.openxmlformats.org/officeDocument/2006/relationships/image" Target="../media/image19.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 Id="rId4" Type="http://schemas.openxmlformats.org/officeDocument/2006/relationships/image" Target="../media/image2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160D015B-209F-4341-9B2E-629A88DD424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9F7C9A4F-232C-4C50-903E-C41FF685A79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373B11-7CF3-4FC0-B4E0-B779DD343D29}" type="datetimeFigureOut">
              <a:rPr lang="zh-CN" altLang="en-US" smtClean="0"/>
              <a:t>2019/9/11</a:t>
            </a:fld>
            <a:endParaRPr lang="zh-CN" altLang="en-US"/>
          </a:p>
        </p:txBody>
      </p:sp>
      <p:sp>
        <p:nvSpPr>
          <p:cNvPr id="4" name="页脚占位符 3">
            <a:extLst>
              <a:ext uri="{FF2B5EF4-FFF2-40B4-BE49-F238E27FC236}">
                <a16:creationId xmlns:a16="http://schemas.microsoft.com/office/drawing/2014/main" id="{9FA5E646-77F3-490C-A1A1-AD1C27638D8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C48F7AC1-3F68-4FB7-B32F-9D49003FD81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588FC69-9682-4EAD-B4AF-8B74DB5863BA}" type="slidenum">
              <a:rPr lang="zh-CN" altLang="en-US" smtClean="0"/>
              <a:t>‹#›</a:t>
            </a:fld>
            <a:endParaRPr lang="zh-CN" altLang="en-US"/>
          </a:p>
        </p:txBody>
      </p:sp>
    </p:spTree>
    <p:extLst>
      <p:ext uri="{BB962C8B-B14F-4D97-AF65-F5344CB8AC3E}">
        <p14:creationId xmlns:p14="http://schemas.microsoft.com/office/powerpoint/2010/main" val="11030843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A5252A-D217-479F-8F88-066C4B60D4A2}" type="datetimeFigureOut">
              <a:rPr lang="zh-CN" altLang="en-US" smtClean="0"/>
              <a:t>2019/9/11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97976F-CD55-4AAB-A338-7BDB3216EA86}" type="slidenum">
              <a:rPr lang="zh-CN" altLang="en-US" smtClean="0"/>
              <a:t>‹#›</a:t>
            </a:fld>
            <a:endParaRPr lang="zh-CN" altLang="en-US"/>
          </a:p>
        </p:txBody>
      </p:sp>
    </p:spTree>
    <p:extLst>
      <p:ext uri="{BB962C8B-B14F-4D97-AF65-F5344CB8AC3E}">
        <p14:creationId xmlns:p14="http://schemas.microsoft.com/office/powerpoint/2010/main" val="154406638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solidFill>
                  <a:prstClr val="black"/>
                </a:solidFill>
                <a:latin typeface="等线"/>
                <a:ea typeface="等线" panose="02010600030101010101" pitchFamily="2" charset="-122"/>
              </a:rPr>
              <a:pPr/>
              <a:t>1</a:t>
            </a:fld>
            <a:endParaRPr lang="zh-CN" altLang="en-US">
              <a:solidFill>
                <a:prstClr val="black"/>
              </a:solidFill>
              <a:latin typeface="等线"/>
              <a:ea typeface="等线" panose="02010600030101010101" pitchFamily="2" charset="-122"/>
            </a:endParaRPr>
          </a:p>
        </p:txBody>
      </p:sp>
    </p:spTree>
    <p:extLst>
      <p:ext uri="{BB962C8B-B14F-4D97-AF65-F5344CB8AC3E}">
        <p14:creationId xmlns:p14="http://schemas.microsoft.com/office/powerpoint/2010/main" val="3740963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深度学习为什么不利于稀疏特征向量的处理：</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深入梯度下降的过程的话，会发现如果特征过于稀疏会导致整个网络收敛过慢，因为每次更新只有极少数的权重会得到更新。这在样本有限的情况下几乎会导致模型不收敛。</a:t>
            </a:r>
            <a:endParaRPr lang="en-US" altLang="zh-CN" sz="1200" b="1"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0197976F-CD55-4AAB-A338-7BDB3216EA86}" type="slidenum">
              <a:rPr lang="zh-CN" altLang="en-US" smtClean="0"/>
              <a:t>5</a:t>
            </a:fld>
            <a:endParaRPr lang="zh-CN" altLang="en-US"/>
          </a:p>
        </p:txBody>
      </p:sp>
    </p:spTree>
    <p:extLst>
      <p:ext uri="{BB962C8B-B14F-4D97-AF65-F5344CB8AC3E}">
        <p14:creationId xmlns:p14="http://schemas.microsoft.com/office/powerpoint/2010/main" val="182708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两者都可以用，甚至可以拿输入矩阵转置作为输出矩阵，也没必要存储两个矩阵，不管</a:t>
            </a:r>
            <a:r>
              <a:rPr lang="en-US" altLang="zh-CN" sz="1200" b="0" i="0" kern="1200" dirty="0">
                <a:solidFill>
                  <a:schemeClr val="tx1"/>
                </a:solidFill>
                <a:effectLst/>
                <a:latin typeface="+mn-lt"/>
                <a:ea typeface="+mn-ea"/>
                <a:cs typeface="+mn-cs"/>
              </a:rPr>
              <a:t>CBOW</a:t>
            </a:r>
            <a:r>
              <a:rPr lang="zh-CN" altLang="en-US" sz="1200" b="0" i="0" kern="1200" dirty="0">
                <a:solidFill>
                  <a:schemeClr val="tx1"/>
                </a:solidFill>
                <a:effectLst/>
                <a:latin typeface="+mn-lt"/>
                <a:ea typeface="+mn-ea"/>
                <a:cs typeface="+mn-cs"/>
              </a:rPr>
              <a:t>还是</a:t>
            </a:r>
            <a:r>
              <a:rPr lang="en-US" altLang="zh-CN" sz="1200" b="0" i="0" kern="1200" dirty="0">
                <a:solidFill>
                  <a:schemeClr val="tx1"/>
                </a:solidFill>
                <a:effectLst/>
                <a:latin typeface="+mn-lt"/>
                <a:ea typeface="+mn-ea"/>
                <a:cs typeface="+mn-cs"/>
              </a:rPr>
              <a:t>skip-gram</a:t>
            </a:r>
            <a:r>
              <a:rPr lang="zh-CN" altLang="en-US" sz="1200" b="0" i="0" kern="1200" dirty="0">
                <a:solidFill>
                  <a:schemeClr val="tx1"/>
                </a:solidFill>
                <a:effectLst/>
                <a:latin typeface="+mn-lt"/>
                <a:ea typeface="+mn-ea"/>
                <a:cs typeface="+mn-cs"/>
              </a:rPr>
              <a:t>都能保证相似语境下的相关性。主要是</a:t>
            </a:r>
            <a:r>
              <a:rPr lang="en-US" altLang="zh-CN" sz="1200" b="0" i="0" kern="1200" dirty="0">
                <a:solidFill>
                  <a:schemeClr val="tx1"/>
                </a:solidFill>
                <a:effectLst/>
                <a:latin typeface="+mn-lt"/>
                <a:ea typeface="+mn-ea"/>
                <a:cs typeface="+mn-cs"/>
              </a:rPr>
              <a:t>w2v</a:t>
            </a:r>
            <a:r>
              <a:rPr lang="zh-CN" altLang="en-US" sz="1200" b="0" i="0" kern="1200" dirty="0">
                <a:solidFill>
                  <a:schemeClr val="tx1"/>
                </a:solidFill>
                <a:effectLst/>
                <a:latin typeface="+mn-lt"/>
                <a:ea typeface="+mn-ea"/>
                <a:cs typeface="+mn-cs"/>
              </a:rPr>
              <a:t>太简单了，纯粹是内积运算，本身是对称的。</a:t>
            </a:r>
            <a:endParaRPr lang="zh-CN" altLang="en-US" dirty="0"/>
          </a:p>
        </p:txBody>
      </p:sp>
      <p:sp>
        <p:nvSpPr>
          <p:cNvPr id="4" name="灯片编号占位符 3"/>
          <p:cNvSpPr>
            <a:spLocks noGrp="1"/>
          </p:cNvSpPr>
          <p:nvPr>
            <p:ph type="sldNum" sz="quarter" idx="5"/>
          </p:nvPr>
        </p:nvSpPr>
        <p:spPr/>
        <p:txBody>
          <a:bodyPr/>
          <a:lstStyle/>
          <a:p>
            <a:fld id="{0197976F-CD55-4AAB-A338-7BDB3216EA86}" type="slidenum">
              <a:rPr lang="zh-CN" altLang="en-US" smtClean="0"/>
              <a:t>21</a:t>
            </a:fld>
            <a:endParaRPr lang="zh-CN" altLang="en-US"/>
          </a:p>
        </p:txBody>
      </p:sp>
    </p:spTree>
    <p:extLst>
      <p:ext uri="{BB962C8B-B14F-4D97-AF65-F5344CB8AC3E}">
        <p14:creationId xmlns:p14="http://schemas.microsoft.com/office/powerpoint/2010/main" val="1094266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a:solidFill>
                  <a:srgbClr val="00B0F0"/>
                </a:solidFill>
                <a:latin typeface="微软雅黑" panose="020B0503020204020204" pitchFamily="34" charset="-122"/>
              </a:rPr>
              <a:t>Item2vec</a:t>
            </a:r>
            <a:r>
              <a:rPr lang="zh-CN" altLang="en-US" sz="1200" b="1" dirty="0">
                <a:solidFill>
                  <a:srgbClr val="00B0F0"/>
                </a:solidFill>
                <a:latin typeface="微软雅黑" panose="020B0503020204020204" pitchFamily="34" charset="-122"/>
              </a:rPr>
              <a:t>推动了深度学习在许多领域的广泛使用</a:t>
            </a:r>
            <a:endParaRPr lang="en-US" altLang="zh-CN" sz="1200" b="1" dirty="0">
              <a:solidFill>
                <a:srgbClr val="00B0F0"/>
              </a:solidFill>
              <a:latin typeface="微软雅黑" panose="020B0503020204020204" pitchFamily="34" charset="-122"/>
            </a:endParaRPr>
          </a:p>
          <a:p>
            <a:r>
              <a:rPr lang="zh-CN" altLang="en-US" sz="1200" b="1" dirty="0">
                <a:solidFill>
                  <a:srgbClr val="00B0F0"/>
                </a:solidFill>
                <a:latin typeface="微软雅黑" panose="020B0503020204020204" pitchFamily="34" charset="-122"/>
              </a:rPr>
              <a:t>霍夫曼树优化效率</a:t>
            </a:r>
            <a:endParaRPr lang="zh-CN" altLang="en-US" dirty="0"/>
          </a:p>
        </p:txBody>
      </p:sp>
      <p:sp>
        <p:nvSpPr>
          <p:cNvPr id="4" name="灯片编号占位符 3"/>
          <p:cNvSpPr>
            <a:spLocks noGrp="1"/>
          </p:cNvSpPr>
          <p:nvPr>
            <p:ph type="sldNum" sz="quarter" idx="5"/>
          </p:nvPr>
        </p:nvSpPr>
        <p:spPr/>
        <p:txBody>
          <a:bodyPr/>
          <a:lstStyle/>
          <a:p>
            <a:fld id="{0197976F-CD55-4AAB-A338-7BDB3216EA86}" type="slidenum">
              <a:rPr lang="zh-CN" altLang="en-US" smtClean="0"/>
              <a:t>22</a:t>
            </a:fld>
            <a:endParaRPr lang="zh-CN" altLang="en-US"/>
          </a:p>
        </p:txBody>
      </p:sp>
    </p:spTree>
    <p:extLst>
      <p:ext uri="{BB962C8B-B14F-4D97-AF65-F5344CB8AC3E}">
        <p14:creationId xmlns:p14="http://schemas.microsoft.com/office/powerpoint/2010/main" val="2105599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构造图结构，通过随机游走挖掘物品之间的潜在模式</a:t>
            </a:r>
          </a:p>
        </p:txBody>
      </p:sp>
      <p:sp>
        <p:nvSpPr>
          <p:cNvPr id="4" name="灯片编号占位符 3"/>
          <p:cNvSpPr>
            <a:spLocks noGrp="1"/>
          </p:cNvSpPr>
          <p:nvPr>
            <p:ph type="sldNum" sz="quarter" idx="5"/>
          </p:nvPr>
        </p:nvSpPr>
        <p:spPr/>
        <p:txBody>
          <a:bodyPr/>
          <a:lstStyle/>
          <a:p>
            <a:fld id="{0197976F-CD55-4AAB-A338-7BDB3216EA86}" type="slidenum">
              <a:rPr lang="zh-CN" altLang="en-US" smtClean="0"/>
              <a:t>24</a:t>
            </a:fld>
            <a:endParaRPr lang="zh-CN" altLang="en-US"/>
          </a:p>
        </p:txBody>
      </p:sp>
    </p:spTree>
    <p:extLst>
      <p:ext uri="{BB962C8B-B14F-4D97-AF65-F5344CB8AC3E}">
        <p14:creationId xmlns:p14="http://schemas.microsoft.com/office/powerpoint/2010/main" val="2138151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197976F-CD55-4AAB-A338-7BDB3216EA86}" type="slidenum">
              <a:rPr lang="zh-CN" altLang="en-US" smtClean="0"/>
              <a:t>25</a:t>
            </a:fld>
            <a:endParaRPr lang="zh-CN" altLang="en-US"/>
          </a:p>
        </p:txBody>
      </p:sp>
    </p:spTree>
    <p:extLst>
      <p:ext uri="{BB962C8B-B14F-4D97-AF65-F5344CB8AC3E}">
        <p14:creationId xmlns:p14="http://schemas.microsoft.com/office/powerpoint/2010/main" val="235138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预训练：降低深度学习模型复杂度和训练不稳定性的有效工程经验；</a:t>
            </a:r>
            <a:endParaRPr lang="en-US" altLang="zh-CN" sz="1200" b="0" i="0" kern="1200" dirty="0">
              <a:solidFill>
                <a:schemeClr val="tx1"/>
              </a:solidFill>
              <a:effectLst/>
              <a:latin typeface="+mn-lt"/>
              <a:ea typeface="+mn-ea"/>
              <a:cs typeface="+mn-cs"/>
            </a:endParaRPr>
          </a:p>
          <a:p>
            <a:r>
              <a:rPr lang="zh-CN" altLang="en-US" dirty="0">
                <a:solidFill>
                  <a:srgbClr val="000000"/>
                </a:solidFill>
              </a:rPr>
              <a:t>加入</a:t>
            </a:r>
            <a:r>
              <a:rPr lang="en-US" altLang="zh-CN" dirty="0">
                <a:solidFill>
                  <a:srgbClr val="000000"/>
                </a:solidFill>
              </a:rPr>
              <a:t>Embedding</a:t>
            </a:r>
            <a:r>
              <a:rPr lang="zh-CN" altLang="en-US" dirty="0">
                <a:solidFill>
                  <a:srgbClr val="000000"/>
                </a:solidFill>
              </a:rPr>
              <a:t>层：</a:t>
            </a:r>
            <a:r>
              <a:rPr lang="en-US" altLang="zh-CN" dirty="0">
                <a:solidFill>
                  <a:srgbClr val="000000"/>
                </a:solidFill>
              </a:rPr>
              <a:t>Embedding</a:t>
            </a:r>
            <a:r>
              <a:rPr lang="zh-CN" altLang="en-US" dirty="0">
                <a:solidFill>
                  <a:srgbClr val="000000"/>
                </a:solidFill>
              </a:rPr>
              <a:t>和</a:t>
            </a:r>
            <a:r>
              <a:rPr lang="en-US" altLang="zh-CN" dirty="0">
                <a:solidFill>
                  <a:srgbClr val="000000"/>
                </a:solidFill>
              </a:rPr>
              <a:t>DNN</a:t>
            </a:r>
            <a:r>
              <a:rPr lang="zh-CN" altLang="en-US" dirty="0">
                <a:solidFill>
                  <a:srgbClr val="000000"/>
                </a:solidFill>
              </a:rPr>
              <a:t>放在同一个网络里，可以训练出更好的</a:t>
            </a:r>
            <a:r>
              <a:rPr lang="en-US" altLang="zh-CN" dirty="0">
                <a:solidFill>
                  <a:srgbClr val="000000"/>
                </a:solidFill>
              </a:rPr>
              <a:t>Embedding</a:t>
            </a:r>
            <a:r>
              <a:rPr lang="zh-CN" altLang="en-US" dirty="0">
                <a:solidFill>
                  <a:srgbClr val="000000"/>
                </a:solidFill>
              </a:rPr>
              <a:t>，更符合目标需求；</a:t>
            </a:r>
            <a:endParaRPr lang="zh-CN" altLang="en-US" dirty="0"/>
          </a:p>
        </p:txBody>
      </p:sp>
      <p:sp>
        <p:nvSpPr>
          <p:cNvPr id="4" name="灯片编号占位符 3"/>
          <p:cNvSpPr>
            <a:spLocks noGrp="1"/>
          </p:cNvSpPr>
          <p:nvPr>
            <p:ph type="sldNum" sz="quarter" idx="5"/>
          </p:nvPr>
        </p:nvSpPr>
        <p:spPr/>
        <p:txBody>
          <a:bodyPr/>
          <a:lstStyle/>
          <a:p>
            <a:fld id="{0197976F-CD55-4AAB-A338-7BDB3216EA86}" type="slidenum">
              <a:rPr lang="zh-CN" altLang="en-US" smtClean="0"/>
              <a:t>28</a:t>
            </a:fld>
            <a:endParaRPr lang="zh-CN" altLang="en-US"/>
          </a:p>
        </p:txBody>
      </p:sp>
    </p:spTree>
    <p:extLst>
      <p:ext uri="{BB962C8B-B14F-4D97-AF65-F5344CB8AC3E}">
        <p14:creationId xmlns:p14="http://schemas.microsoft.com/office/powerpoint/2010/main" val="1497654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pPr/>
              <a:t>32</a:t>
            </a:fld>
            <a:endParaRPr lang="zh-CN" altLang="en-US"/>
          </a:p>
        </p:txBody>
      </p:sp>
    </p:spTree>
    <p:extLst>
      <p:ext uri="{BB962C8B-B14F-4D97-AF65-F5344CB8AC3E}">
        <p14:creationId xmlns:p14="http://schemas.microsoft.com/office/powerpoint/2010/main" val="4026595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15" name="图片占位符 14"/>
          <p:cNvSpPr>
            <a:spLocks noGrp="1"/>
          </p:cNvSpPr>
          <p:nvPr>
            <p:ph type="pic" sz="quarter" idx="10"/>
          </p:nvPr>
        </p:nvSpPr>
        <p:spPr>
          <a:xfrm>
            <a:off x="3261138" y="-7830"/>
            <a:ext cx="8944218" cy="6865831"/>
          </a:xfrm>
          <a:custGeom>
            <a:avLst/>
            <a:gdLst>
              <a:gd name="connsiteX0" fmla="*/ 17770 w 8944218"/>
              <a:gd name="connsiteY0" fmla="*/ 0 h 6865831"/>
              <a:gd name="connsiteX1" fmla="*/ 4931600 w 8944218"/>
              <a:gd name="connsiteY1" fmla="*/ 0 h 6865831"/>
              <a:gd name="connsiteX2" fmla="*/ 4938378 w 8944218"/>
              <a:gd name="connsiteY2" fmla="*/ 6778 h 6865831"/>
              <a:gd name="connsiteX3" fmla="*/ 4939431 w 8944218"/>
              <a:gd name="connsiteY3" fmla="*/ 5724 h 6865831"/>
              <a:gd name="connsiteX4" fmla="*/ 4940097 w 8944218"/>
              <a:gd name="connsiteY4" fmla="*/ 6390 h 6865831"/>
              <a:gd name="connsiteX5" fmla="*/ 4946486 w 8944218"/>
              <a:gd name="connsiteY5" fmla="*/ 0 h 6865831"/>
              <a:gd name="connsiteX6" fmla="*/ 8944218 w 8944218"/>
              <a:gd name="connsiteY6" fmla="*/ 0 h 6865831"/>
              <a:gd name="connsiteX7" fmla="*/ 8944218 w 8944218"/>
              <a:gd name="connsiteY7" fmla="*/ 938217 h 6865831"/>
              <a:gd name="connsiteX8" fmla="*/ 8944218 w 8944218"/>
              <a:gd name="connsiteY8" fmla="*/ 951638 h 6865831"/>
              <a:gd name="connsiteX9" fmla="*/ 8944218 w 8944218"/>
              <a:gd name="connsiteY9" fmla="*/ 4018388 h 6865831"/>
              <a:gd name="connsiteX10" fmla="*/ 8944217 w 8944218"/>
              <a:gd name="connsiteY10" fmla="*/ 4018387 h 6865831"/>
              <a:gd name="connsiteX11" fmla="*/ 8944217 w 8944218"/>
              <a:gd name="connsiteY11" fmla="*/ 5877695 h 6865831"/>
              <a:gd name="connsiteX12" fmla="*/ 7956081 w 8944218"/>
              <a:gd name="connsiteY12" fmla="*/ 6865831 h 6865831"/>
              <a:gd name="connsiteX13" fmla="*/ 6852273 w 8944218"/>
              <a:gd name="connsiteY13" fmla="*/ 6865831 h 6865831"/>
              <a:gd name="connsiteX14" fmla="*/ 4940484 w 8944218"/>
              <a:gd name="connsiteY14" fmla="*/ 4954043 h 6865831"/>
              <a:gd name="connsiteX15" fmla="*/ 4939431 w 8944218"/>
              <a:gd name="connsiteY15" fmla="*/ 4955095 h 6865831"/>
              <a:gd name="connsiteX16" fmla="*/ 2475739 w 8944218"/>
              <a:gd name="connsiteY16" fmla="*/ 2491403 h 6865831"/>
              <a:gd name="connsiteX17" fmla="*/ 2474685 w 8944218"/>
              <a:gd name="connsiteY17" fmla="*/ 2492455 h 6865831"/>
              <a:gd name="connsiteX18" fmla="*/ 0 w 8944218"/>
              <a:gd name="connsiteY18" fmla="*/ 17770 h 686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944218" h="6865831">
                <a:moveTo>
                  <a:pt x="17770" y="0"/>
                </a:moveTo>
                <a:lnTo>
                  <a:pt x="4931600" y="0"/>
                </a:lnTo>
                <a:lnTo>
                  <a:pt x="4938378" y="6778"/>
                </a:lnTo>
                <a:lnTo>
                  <a:pt x="4939431" y="5724"/>
                </a:lnTo>
                <a:lnTo>
                  <a:pt x="4940097" y="6390"/>
                </a:lnTo>
                <a:lnTo>
                  <a:pt x="4946486" y="0"/>
                </a:lnTo>
                <a:lnTo>
                  <a:pt x="8944218" y="0"/>
                </a:lnTo>
                <a:lnTo>
                  <a:pt x="8944218" y="938217"/>
                </a:lnTo>
                <a:lnTo>
                  <a:pt x="8944218" y="951638"/>
                </a:lnTo>
                <a:lnTo>
                  <a:pt x="8944218" y="4018388"/>
                </a:lnTo>
                <a:lnTo>
                  <a:pt x="8944217" y="4018387"/>
                </a:lnTo>
                <a:lnTo>
                  <a:pt x="8944217" y="5877695"/>
                </a:lnTo>
                <a:lnTo>
                  <a:pt x="7956081" y="6865831"/>
                </a:lnTo>
                <a:lnTo>
                  <a:pt x="6852273" y="6865831"/>
                </a:lnTo>
                <a:lnTo>
                  <a:pt x="4940484" y="4954043"/>
                </a:lnTo>
                <a:lnTo>
                  <a:pt x="4939431" y="4955095"/>
                </a:lnTo>
                <a:lnTo>
                  <a:pt x="2475739" y="2491403"/>
                </a:lnTo>
                <a:lnTo>
                  <a:pt x="2474685" y="2492455"/>
                </a:lnTo>
                <a:lnTo>
                  <a:pt x="0" y="1777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60623512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3844246" y="1694329"/>
            <a:ext cx="4548647" cy="2861134"/>
          </a:xfrm>
          <a:custGeom>
            <a:avLst/>
            <a:gdLst>
              <a:gd name="connsiteX0" fmla="*/ 0 w 4548647"/>
              <a:gd name="connsiteY0" fmla="*/ 0 h 2861134"/>
              <a:gd name="connsiteX1" fmla="*/ 4548647 w 4548647"/>
              <a:gd name="connsiteY1" fmla="*/ 0 h 2861134"/>
              <a:gd name="connsiteX2" fmla="*/ 4548647 w 4548647"/>
              <a:gd name="connsiteY2" fmla="*/ 2861134 h 2861134"/>
              <a:gd name="connsiteX3" fmla="*/ 0 w 4548647"/>
              <a:gd name="connsiteY3" fmla="*/ 2861134 h 2861134"/>
            </a:gdLst>
            <a:ahLst/>
            <a:cxnLst>
              <a:cxn ang="0">
                <a:pos x="connsiteX0" y="connsiteY0"/>
              </a:cxn>
              <a:cxn ang="0">
                <a:pos x="connsiteX1" y="connsiteY1"/>
              </a:cxn>
              <a:cxn ang="0">
                <a:pos x="connsiteX2" y="connsiteY2"/>
              </a:cxn>
              <a:cxn ang="0">
                <a:pos x="connsiteX3" y="connsiteY3"/>
              </a:cxn>
            </a:cxnLst>
            <a:rect l="l" t="t" r="r" b="b"/>
            <a:pathLst>
              <a:path w="4548647" h="2861134">
                <a:moveTo>
                  <a:pt x="0" y="0"/>
                </a:moveTo>
                <a:lnTo>
                  <a:pt x="4548647" y="0"/>
                </a:lnTo>
                <a:lnTo>
                  <a:pt x="4548647" y="2861134"/>
                </a:lnTo>
                <a:lnTo>
                  <a:pt x="0" y="2861134"/>
                </a:lnTo>
                <a:close/>
              </a:path>
            </a:pathLst>
          </a:custGeom>
          <a:solidFill>
            <a:schemeClr val="bg2"/>
          </a:solidFill>
          <a:effectLst>
            <a:innerShdw blurRad="114300">
              <a:prstClr val="black"/>
            </a:innerShdw>
          </a:effectLst>
        </p:spPr>
        <p:txBody>
          <a:bodyPr wrap="square">
            <a:noAutofit/>
          </a:bodyPr>
          <a:lstStyle>
            <a:lvl1pPr>
              <a:defRPr lang="zh-CN" altLang="en-US"/>
            </a:lvl1pPr>
          </a:lstStyle>
          <a:p>
            <a:pPr lvl="0"/>
            <a:endParaRPr lang="zh-CN" altLang="en-US"/>
          </a:p>
        </p:txBody>
      </p:sp>
    </p:spTree>
    <p:extLst>
      <p:ext uri="{BB962C8B-B14F-4D97-AF65-F5344CB8AC3E}">
        <p14:creationId xmlns:p14="http://schemas.microsoft.com/office/powerpoint/2010/main" val="1963371085"/>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5354013" y="3273328"/>
            <a:ext cx="1514686" cy="2442137"/>
          </a:xfrm>
          <a:custGeom>
            <a:avLst/>
            <a:gdLst>
              <a:gd name="connsiteX0" fmla="*/ 0 w 1514686"/>
              <a:gd name="connsiteY0" fmla="*/ 0 h 2442137"/>
              <a:gd name="connsiteX1" fmla="*/ 1514686 w 1514686"/>
              <a:gd name="connsiteY1" fmla="*/ 0 h 2442137"/>
              <a:gd name="connsiteX2" fmla="*/ 1514686 w 1514686"/>
              <a:gd name="connsiteY2" fmla="*/ 2442137 h 2442137"/>
              <a:gd name="connsiteX3" fmla="*/ 0 w 1514686"/>
              <a:gd name="connsiteY3" fmla="*/ 2442137 h 2442137"/>
            </a:gdLst>
            <a:ahLst/>
            <a:cxnLst>
              <a:cxn ang="0">
                <a:pos x="connsiteX0" y="connsiteY0"/>
              </a:cxn>
              <a:cxn ang="0">
                <a:pos x="connsiteX1" y="connsiteY1"/>
              </a:cxn>
              <a:cxn ang="0">
                <a:pos x="connsiteX2" y="connsiteY2"/>
              </a:cxn>
              <a:cxn ang="0">
                <a:pos x="connsiteX3" y="connsiteY3"/>
              </a:cxn>
            </a:cxnLst>
            <a:rect l="l" t="t" r="r" b="b"/>
            <a:pathLst>
              <a:path w="1514686" h="2442137">
                <a:moveTo>
                  <a:pt x="0" y="0"/>
                </a:moveTo>
                <a:lnTo>
                  <a:pt x="1514686" y="0"/>
                </a:lnTo>
                <a:lnTo>
                  <a:pt x="1514686" y="2442137"/>
                </a:lnTo>
                <a:lnTo>
                  <a:pt x="0" y="2442137"/>
                </a:lnTo>
                <a:close/>
              </a:path>
            </a:pathLst>
          </a:custGeom>
          <a:solidFill>
            <a:schemeClr val="bg2"/>
          </a:solidFill>
          <a:effectLst>
            <a:innerShdw blurRad="114300">
              <a:prstClr val="black"/>
            </a:innerShdw>
          </a:effectLst>
        </p:spPr>
        <p:txBody>
          <a:bodyPr wrap="square">
            <a:noAutofit/>
          </a:bodyPr>
          <a:lstStyle/>
          <a:p>
            <a:endParaRPr lang="zh-CN" altLang="en-US"/>
          </a:p>
        </p:txBody>
      </p:sp>
    </p:spTree>
    <p:extLst>
      <p:ext uri="{BB962C8B-B14F-4D97-AF65-F5344CB8AC3E}">
        <p14:creationId xmlns:p14="http://schemas.microsoft.com/office/powerpoint/2010/main" val="110036581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3980161" y="3662277"/>
            <a:ext cx="4496750" cy="1752641"/>
          </a:xfrm>
          <a:custGeom>
            <a:avLst/>
            <a:gdLst>
              <a:gd name="connsiteX0" fmla="*/ 2864411 w 4496750"/>
              <a:gd name="connsiteY0" fmla="*/ 0 h 1752641"/>
              <a:gd name="connsiteX1" fmla="*/ 4496750 w 4496750"/>
              <a:gd name="connsiteY1" fmla="*/ 633131 h 1752641"/>
              <a:gd name="connsiteX2" fmla="*/ 1632339 w 4496750"/>
              <a:gd name="connsiteY2" fmla="*/ 1752641 h 1752641"/>
              <a:gd name="connsiteX3" fmla="*/ 0 w 4496750"/>
              <a:gd name="connsiteY3" fmla="*/ 1119510 h 1752641"/>
            </a:gdLst>
            <a:ahLst/>
            <a:cxnLst>
              <a:cxn ang="0">
                <a:pos x="connsiteX0" y="connsiteY0"/>
              </a:cxn>
              <a:cxn ang="0">
                <a:pos x="connsiteX1" y="connsiteY1"/>
              </a:cxn>
              <a:cxn ang="0">
                <a:pos x="connsiteX2" y="connsiteY2"/>
              </a:cxn>
              <a:cxn ang="0">
                <a:pos x="connsiteX3" y="connsiteY3"/>
              </a:cxn>
            </a:cxnLst>
            <a:rect l="l" t="t" r="r" b="b"/>
            <a:pathLst>
              <a:path w="4496750" h="1752641">
                <a:moveTo>
                  <a:pt x="2864411" y="0"/>
                </a:moveTo>
                <a:lnTo>
                  <a:pt x="4496750" y="633131"/>
                </a:lnTo>
                <a:lnTo>
                  <a:pt x="1632339" y="1752641"/>
                </a:lnTo>
                <a:lnTo>
                  <a:pt x="0" y="1119510"/>
                </a:lnTo>
                <a:close/>
              </a:path>
            </a:pathLst>
          </a:custGeom>
        </p:spPr>
        <p:txBody>
          <a:bodyPr wrap="square">
            <a:noAutofit/>
          </a:bodyPr>
          <a:lstStyle/>
          <a:p>
            <a:endParaRPr lang="zh-CN" altLang="en-US"/>
          </a:p>
        </p:txBody>
      </p:sp>
      <p:sp>
        <p:nvSpPr>
          <p:cNvPr id="8" name="图片占位符 7"/>
          <p:cNvSpPr>
            <a:spLocks noGrp="1"/>
          </p:cNvSpPr>
          <p:nvPr>
            <p:ph type="pic" sz="quarter" idx="11"/>
          </p:nvPr>
        </p:nvSpPr>
        <p:spPr>
          <a:xfrm>
            <a:off x="4057739" y="3351144"/>
            <a:ext cx="4496750" cy="1752641"/>
          </a:xfrm>
          <a:custGeom>
            <a:avLst/>
            <a:gdLst>
              <a:gd name="connsiteX0" fmla="*/ 2864411 w 4496750"/>
              <a:gd name="connsiteY0" fmla="*/ 0 h 1752641"/>
              <a:gd name="connsiteX1" fmla="*/ 4496750 w 4496750"/>
              <a:gd name="connsiteY1" fmla="*/ 633131 h 1752641"/>
              <a:gd name="connsiteX2" fmla="*/ 1632339 w 4496750"/>
              <a:gd name="connsiteY2" fmla="*/ 1752641 h 1752641"/>
              <a:gd name="connsiteX3" fmla="*/ 0 w 4496750"/>
              <a:gd name="connsiteY3" fmla="*/ 1119510 h 1752641"/>
            </a:gdLst>
            <a:ahLst/>
            <a:cxnLst>
              <a:cxn ang="0">
                <a:pos x="connsiteX0" y="connsiteY0"/>
              </a:cxn>
              <a:cxn ang="0">
                <a:pos x="connsiteX1" y="connsiteY1"/>
              </a:cxn>
              <a:cxn ang="0">
                <a:pos x="connsiteX2" y="connsiteY2"/>
              </a:cxn>
              <a:cxn ang="0">
                <a:pos x="connsiteX3" y="connsiteY3"/>
              </a:cxn>
            </a:cxnLst>
            <a:rect l="l" t="t" r="r" b="b"/>
            <a:pathLst>
              <a:path w="4496750" h="1752641">
                <a:moveTo>
                  <a:pt x="2864411" y="0"/>
                </a:moveTo>
                <a:lnTo>
                  <a:pt x="4496750" y="633131"/>
                </a:lnTo>
                <a:lnTo>
                  <a:pt x="1632339" y="1752641"/>
                </a:lnTo>
                <a:lnTo>
                  <a:pt x="0" y="111951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3398743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内容占位符 2"/>
          <p:cNvSpPr>
            <a:spLocks noGrp="1"/>
          </p:cNvSpPr>
          <p:nvPr>
            <p:ph idx="1"/>
          </p:nvPr>
        </p:nvSpPr>
        <p:spPr>
          <a:xfrm>
            <a:off x="609600" y="1600201"/>
            <a:ext cx="10972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0"/>
            <a:ext cx="2844800" cy="365125"/>
          </a:xfrm>
        </p:spPr>
        <p:txBody>
          <a:bodyPr/>
          <a:lstStyle/>
          <a:p>
            <a:endParaRPr lang="zh-CN" altLang="en-US">
              <a:solidFill>
                <a:srgbClr val="000000"/>
              </a:solidFill>
            </a:endParaRPr>
          </a:p>
        </p:txBody>
      </p:sp>
      <p:sp>
        <p:nvSpPr>
          <p:cNvPr id="5" name="页脚占位符 4"/>
          <p:cNvSpPr>
            <a:spLocks noGrp="1"/>
          </p:cNvSpPr>
          <p:nvPr>
            <p:ph type="ftr" sz="quarter" idx="11"/>
          </p:nvPr>
        </p:nvSpPr>
        <p:spPr>
          <a:xfrm>
            <a:off x="4165601" y="6356350"/>
            <a:ext cx="3860800" cy="365125"/>
          </a:xfrm>
        </p:spPr>
        <p:txBody>
          <a:bodyPr/>
          <a:lstStyle/>
          <a:p>
            <a:endParaRPr lang="zh-CN" altLang="en-US">
              <a:solidFill>
                <a:srgbClr val="000000"/>
              </a:solidFill>
            </a:endParaRPr>
          </a:p>
        </p:txBody>
      </p:sp>
      <p:sp>
        <p:nvSpPr>
          <p:cNvPr id="6" name="灯片编号占位符 5"/>
          <p:cNvSpPr>
            <a:spLocks noGrp="1"/>
          </p:cNvSpPr>
          <p:nvPr>
            <p:ph type="sldNum" sz="quarter" idx="12"/>
          </p:nvPr>
        </p:nvSpPr>
        <p:spPr>
          <a:xfrm>
            <a:off x="8737600" y="6356350"/>
            <a:ext cx="2844800" cy="365125"/>
          </a:xfrm>
        </p:spPr>
        <p:txBody>
          <a:bodyPr/>
          <a:lstStyle/>
          <a:p>
            <a:fld id="{8460C981-4EE3-450C-BD26-AA72518E114D}" type="slidenum">
              <a:rPr lang="zh-CN" altLang="en-US">
                <a:solidFill>
                  <a:srgbClr val="000000"/>
                </a:solidFill>
              </a:rPr>
              <a:pPr/>
              <a:t>‹#›</a:t>
            </a:fld>
            <a:endParaRPr lang="zh-CN" altLang="en-US">
              <a:solidFill>
                <a:srgbClr val="000000"/>
              </a:solidFill>
            </a:endParaRPr>
          </a:p>
        </p:txBody>
      </p:sp>
    </p:spTree>
    <p:extLst>
      <p:ext uri="{BB962C8B-B14F-4D97-AF65-F5344CB8AC3E}">
        <p14:creationId xmlns:p14="http://schemas.microsoft.com/office/powerpoint/2010/main" val="59434152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0" y="0"/>
            <a:ext cx="12192000" cy="6858000"/>
          </a:xfrm>
          <a:prstGeom prst="rect">
            <a:avLst/>
          </a:prstGeom>
        </p:spPr>
        <p:txBody>
          <a:bodyPr/>
          <a:lstStyle/>
          <a:p>
            <a:endParaRPr lang="zh-CN" altLang="en-US"/>
          </a:p>
        </p:txBody>
      </p:sp>
    </p:spTree>
    <p:extLst>
      <p:ext uri="{BB962C8B-B14F-4D97-AF65-F5344CB8AC3E}">
        <p14:creationId xmlns:p14="http://schemas.microsoft.com/office/powerpoint/2010/main" val="264041822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341341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14" name="图片占位符 13"/>
          <p:cNvSpPr>
            <a:spLocks noGrp="1"/>
          </p:cNvSpPr>
          <p:nvPr>
            <p:ph type="pic" sz="quarter" idx="10"/>
          </p:nvPr>
        </p:nvSpPr>
        <p:spPr>
          <a:xfrm>
            <a:off x="875075" y="1694144"/>
            <a:ext cx="2099437" cy="2088868"/>
          </a:xfrm>
          <a:custGeom>
            <a:avLst/>
            <a:gdLst>
              <a:gd name="connsiteX0" fmla="*/ 0 w 2099437"/>
              <a:gd name="connsiteY0" fmla="*/ 0 h 2088868"/>
              <a:gd name="connsiteX1" fmla="*/ 2099437 w 2099437"/>
              <a:gd name="connsiteY1" fmla="*/ 0 h 2088868"/>
              <a:gd name="connsiteX2" fmla="*/ 2099437 w 2099437"/>
              <a:gd name="connsiteY2" fmla="*/ 2088868 h 2088868"/>
              <a:gd name="connsiteX3" fmla="*/ 0 w 2099437"/>
              <a:gd name="connsiteY3" fmla="*/ 2088868 h 2088868"/>
            </a:gdLst>
            <a:ahLst/>
            <a:cxnLst>
              <a:cxn ang="0">
                <a:pos x="connsiteX0" y="connsiteY0"/>
              </a:cxn>
              <a:cxn ang="0">
                <a:pos x="connsiteX1" y="connsiteY1"/>
              </a:cxn>
              <a:cxn ang="0">
                <a:pos x="connsiteX2" y="connsiteY2"/>
              </a:cxn>
              <a:cxn ang="0">
                <a:pos x="connsiteX3" y="connsiteY3"/>
              </a:cxn>
            </a:cxnLst>
            <a:rect l="l" t="t" r="r" b="b"/>
            <a:pathLst>
              <a:path w="2099437" h="2088868">
                <a:moveTo>
                  <a:pt x="0" y="0"/>
                </a:moveTo>
                <a:lnTo>
                  <a:pt x="2099437" y="0"/>
                </a:lnTo>
                <a:lnTo>
                  <a:pt x="2099437" y="2088868"/>
                </a:lnTo>
                <a:lnTo>
                  <a:pt x="0" y="2088868"/>
                </a:lnTo>
                <a:close/>
              </a:path>
            </a:pathLst>
          </a:custGeom>
        </p:spPr>
        <p:txBody>
          <a:bodyPr wrap="square">
            <a:noAutofit/>
          </a:bodyPr>
          <a:lstStyle/>
          <a:p>
            <a:endParaRPr lang="zh-CN" altLang="en-US"/>
          </a:p>
        </p:txBody>
      </p:sp>
      <p:sp>
        <p:nvSpPr>
          <p:cNvPr id="15" name="图片占位符 14"/>
          <p:cNvSpPr>
            <a:spLocks noGrp="1"/>
          </p:cNvSpPr>
          <p:nvPr>
            <p:ph type="pic" sz="quarter" idx="11"/>
          </p:nvPr>
        </p:nvSpPr>
        <p:spPr>
          <a:xfrm>
            <a:off x="5053586" y="1694144"/>
            <a:ext cx="2099437" cy="2088868"/>
          </a:xfrm>
          <a:custGeom>
            <a:avLst/>
            <a:gdLst>
              <a:gd name="connsiteX0" fmla="*/ 0 w 2099437"/>
              <a:gd name="connsiteY0" fmla="*/ 0 h 2088868"/>
              <a:gd name="connsiteX1" fmla="*/ 2099437 w 2099437"/>
              <a:gd name="connsiteY1" fmla="*/ 0 h 2088868"/>
              <a:gd name="connsiteX2" fmla="*/ 2099437 w 2099437"/>
              <a:gd name="connsiteY2" fmla="*/ 2088868 h 2088868"/>
              <a:gd name="connsiteX3" fmla="*/ 0 w 2099437"/>
              <a:gd name="connsiteY3" fmla="*/ 2088868 h 2088868"/>
            </a:gdLst>
            <a:ahLst/>
            <a:cxnLst>
              <a:cxn ang="0">
                <a:pos x="connsiteX0" y="connsiteY0"/>
              </a:cxn>
              <a:cxn ang="0">
                <a:pos x="connsiteX1" y="connsiteY1"/>
              </a:cxn>
              <a:cxn ang="0">
                <a:pos x="connsiteX2" y="connsiteY2"/>
              </a:cxn>
              <a:cxn ang="0">
                <a:pos x="connsiteX3" y="connsiteY3"/>
              </a:cxn>
            </a:cxnLst>
            <a:rect l="l" t="t" r="r" b="b"/>
            <a:pathLst>
              <a:path w="2099437" h="2088868">
                <a:moveTo>
                  <a:pt x="0" y="0"/>
                </a:moveTo>
                <a:lnTo>
                  <a:pt x="2099437" y="0"/>
                </a:lnTo>
                <a:lnTo>
                  <a:pt x="2099437" y="2088868"/>
                </a:lnTo>
                <a:lnTo>
                  <a:pt x="0" y="2088868"/>
                </a:lnTo>
                <a:close/>
              </a:path>
            </a:pathLst>
          </a:custGeom>
        </p:spPr>
        <p:txBody>
          <a:bodyPr wrap="square">
            <a:noAutofit/>
          </a:bodyPr>
          <a:lstStyle/>
          <a:p>
            <a:endParaRPr lang="zh-CN" altLang="en-US"/>
          </a:p>
        </p:txBody>
      </p:sp>
      <p:sp>
        <p:nvSpPr>
          <p:cNvPr id="16" name="图片占位符 15"/>
          <p:cNvSpPr>
            <a:spLocks noGrp="1"/>
          </p:cNvSpPr>
          <p:nvPr>
            <p:ph type="pic" sz="quarter" idx="12"/>
          </p:nvPr>
        </p:nvSpPr>
        <p:spPr>
          <a:xfrm>
            <a:off x="9219984" y="1694144"/>
            <a:ext cx="2100208" cy="2088868"/>
          </a:xfrm>
          <a:custGeom>
            <a:avLst/>
            <a:gdLst>
              <a:gd name="connsiteX0" fmla="*/ 0 w 2100208"/>
              <a:gd name="connsiteY0" fmla="*/ 0 h 2088868"/>
              <a:gd name="connsiteX1" fmla="*/ 2100208 w 2100208"/>
              <a:gd name="connsiteY1" fmla="*/ 0 h 2088868"/>
              <a:gd name="connsiteX2" fmla="*/ 2100208 w 2100208"/>
              <a:gd name="connsiteY2" fmla="*/ 2088868 h 2088868"/>
              <a:gd name="connsiteX3" fmla="*/ 0 w 2100208"/>
              <a:gd name="connsiteY3" fmla="*/ 2088868 h 2088868"/>
            </a:gdLst>
            <a:ahLst/>
            <a:cxnLst>
              <a:cxn ang="0">
                <a:pos x="connsiteX0" y="connsiteY0"/>
              </a:cxn>
              <a:cxn ang="0">
                <a:pos x="connsiteX1" y="connsiteY1"/>
              </a:cxn>
              <a:cxn ang="0">
                <a:pos x="connsiteX2" y="connsiteY2"/>
              </a:cxn>
              <a:cxn ang="0">
                <a:pos x="connsiteX3" y="connsiteY3"/>
              </a:cxn>
            </a:cxnLst>
            <a:rect l="l" t="t" r="r" b="b"/>
            <a:pathLst>
              <a:path w="2100208" h="2088868">
                <a:moveTo>
                  <a:pt x="0" y="0"/>
                </a:moveTo>
                <a:lnTo>
                  <a:pt x="2100208" y="0"/>
                </a:lnTo>
                <a:lnTo>
                  <a:pt x="2100208" y="2088868"/>
                </a:lnTo>
                <a:lnTo>
                  <a:pt x="0" y="2088868"/>
                </a:lnTo>
                <a:close/>
              </a:path>
            </a:pathLst>
          </a:custGeom>
        </p:spPr>
        <p:txBody>
          <a:bodyPr wrap="square">
            <a:noAutofit/>
          </a:bodyPr>
          <a:lstStyle/>
          <a:p>
            <a:endParaRPr lang="zh-CN" altLang="en-US"/>
          </a:p>
        </p:txBody>
      </p:sp>
      <p:sp>
        <p:nvSpPr>
          <p:cNvPr id="18" name="图片占位符 17"/>
          <p:cNvSpPr>
            <a:spLocks noGrp="1"/>
          </p:cNvSpPr>
          <p:nvPr>
            <p:ph type="pic" sz="quarter" idx="13"/>
          </p:nvPr>
        </p:nvSpPr>
        <p:spPr>
          <a:xfrm>
            <a:off x="7148703" y="3783011"/>
            <a:ext cx="2099437" cy="2088868"/>
          </a:xfrm>
          <a:custGeom>
            <a:avLst/>
            <a:gdLst>
              <a:gd name="connsiteX0" fmla="*/ 0 w 2099437"/>
              <a:gd name="connsiteY0" fmla="*/ 0 h 2088868"/>
              <a:gd name="connsiteX1" fmla="*/ 2099437 w 2099437"/>
              <a:gd name="connsiteY1" fmla="*/ 0 h 2088868"/>
              <a:gd name="connsiteX2" fmla="*/ 2099437 w 2099437"/>
              <a:gd name="connsiteY2" fmla="*/ 2088868 h 2088868"/>
              <a:gd name="connsiteX3" fmla="*/ 0 w 2099437"/>
              <a:gd name="connsiteY3" fmla="*/ 2088868 h 2088868"/>
            </a:gdLst>
            <a:ahLst/>
            <a:cxnLst>
              <a:cxn ang="0">
                <a:pos x="connsiteX0" y="connsiteY0"/>
              </a:cxn>
              <a:cxn ang="0">
                <a:pos x="connsiteX1" y="connsiteY1"/>
              </a:cxn>
              <a:cxn ang="0">
                <a:pos x="connsiteX2" y="connsiteY2"/>
              </a:cxn>
              <a:cxn ang="0">
                <a:pos x="connsiteX3" y="connsiteY3"/>
              </a:cxn>
            </a:cxnLst>
            <a:rect l="l" t="t" r="r" b="b"/>
            <a:pathLst>
              <a:path w="2099437" h="2088868">
                <a:moveTo>
                  <a:pt x="0" y="0"/>
                </a:moveTo>
                <a:lnTo>
                  <a:pt x="2099437" y="0"/>
                </a:lnTo>
                <a:lnTo>
                  <a:pt x="2099437" y="2088868"/>
                </a:lnTo>
                <a:lnTo>
                  <a:pt x="0" y="2088868"/>
                </a:lnTo>
                <a:close/>
              </a:path>
            </a:pathLst>
          </a:custGeom>
        </p:spPr>
        <p:txBody>
          <a:bodyPr wrap="square">
            <a:noAutofit/>
          </a:bodyPr>
          <a:lstStyle/>
          <a:p>
            <a:endParaRPr lang="zh-CN" altLang="en-US"/>
          </a:p>
        </p:txBody>
      </p:sp>
      <p:sp>
        <p:nvSpPr>
          <p:cNvPr id="17" name="图片占位符 16"/>
          <p:cNvSpPr>
            <a:spLocks noGrp="1"/>
          </p:cNvSpPr>
          <p:nvPr>
            <p:ph type="pic" sz="quarter" idx="14"/>
          </p:nvPr>
        </p:nvSpPr>
        <p:spPr>
          <a:xfrm>
            <a:off x="2973741" y="3783011"/>
            <a:ext cx="2099437" cy="2088868"/>
          </a:xfrm>
          <a:custGeom>
            <a:avLst/>
            <a:gdLst>
              <a:gd name="connsiteX0" fmla="*/ 0 w 2099437"/>
              <a:gd name="connsiteY0" fmla="*/ 0 h 2088868"/>
              <a:gd name="connsiteX1" fmla="*/ 2099437 w 2099437"/>
              <a:gd name="connsiteY1" fmla="*/ 0 h 2088868"/>
              <a:gd name="connsiteX2" fmla="*/ 2099437 w 2099437"/>
              <a:gd name="connsiteY2" fmla="*/ 2088868 h 2088868"/>
              <a:gd name="connsiteX3" fmla="*/ 0 w 2099437"/>
              <a:gd name="connsiteY3" fmla="*/ 2088868 h 2088868"/>
            </a:gdLst>
            <a:ahLst/>
            <a:cxnLst>
              <a:cxn ang="0">
                <a:pos x="connsiteX0" y="connsiteY0"/>
              </a:cxn>
              <a:cxn ang="0">
                <a:pos x="connsiteX1" y="connsiteY1"/>
              </a:cxn>
              <a:cxn ang="0">
                <a:pos x="connsiteX2" y="connsiteY2"/>
              </a:cxn>
              <a:cxn ang="0">
                <a:pos x="connsiteX3" y="connsiteY3"/>
              </a:cxn>
            </a:cxnLst>
            <a:rect l="l" t="t" r="r" b="b"/>
            <a:pathLst>
              <a:path w="2099437" h="2088868">
                <a:moveTo>
                  <a:pt x="0" y="0"/>
                </a:moveTo>
                <a:lnTo>
                  <a:pt x="2099437" y="0"/>
                </a:lnTo>
                <a:lnTo>
                  <a:pt x="2099437" y="2088868"/>
                </a:lnTo>
                <a:lnTo>
                  <a:pt x="0" y="2088868"/>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425095518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874714" y="3285709"/>
            <a:ext cx="2320729" cy="2452418"/>
          </a:xfrm>
          <a:custGeom>
            <a:avLst/>
            <a:gdLst>
              <a:gd name="connsiteX0" fmla="*/ 0 w 2320729"/>
              <a:gd name="connsiteY0" fmla="*/ 0 h 2452418"/>
              <a:gd name="connsiteX1" fmla="*/ 2320729 w 2320729"/>
              <a:gd name="connsiteY1" fmla="*/ 0 h 2452418"/>
              <a:gd name="connsiteX2" fmla="*/ 2320729 w 2320729"/>
              <a:gd name="connsiteY2" fmla="*/ 2452418 h 2452418"/>
              <a:gd name="connsiteX3" fmla="*/ 0 w 2320729"/>
              <a:gd name="connsiteY3" fmla="*/ 2452418 h 2452418"/>
            </a:gdLst>
            <a:ahLst/>
            <a:cxnLst>
              <a:cxn ang="0">
                <a:pos x="connsiteX0" y="connsiteY0"/>
              </a:cxn>
              <a:cxn ang="0">
                <a:pos x="connsiteX1" y="connsiteY1"/>
              </a:cxn>
              <a:cxn ang="0">
                <a:pos x="connsiteX2" y="connsiteY2"/>
              </a:cxn>
              <a:cxn ang="0">
                <a:pos x="connsiteX3" y="connsiteY3"/>
              </a:cxn>
            </a:cxnLst>
            <a:rect l="l" t="t" r="r" b="b"/>
            <a:pathLst>
              <a:path w="2320729" h="2452418">
                <a:moveTo>
                  <a:pt x="0" y="0"/>
                </a:moveTo>
                <a:lnTo>
                  <a:pt x="2320729" y="0"/>
                </a:lnTo>
                <a:lnTo>
                  <a:pt x="2320729" y="2452418"/>
                </a:lnTo>
                <a:lnTo>
                  <a:pt x="0" y="2452418"/>
                </a:ln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3576126" y="3285709"/>
            <a:ext cx="2320729" cy="2452418"/>
          </a:xfrm>
          <a:custGeom>
            <a:avLst/>
            <a:gdLst>
              <a:gd name="connsiteX0" fmla="*/ 0 w 2320729"/>
              <a:gd name="connsiteY0" fmla="*/ 0 h 2452418"/>
              <a:gd name="connsiteX1" fmla="*/ 2320729 w 2320729"/>
              <a:gd name="connsiteY1" fmla="*/ 0 h 2452418"/>
              <a:gd name="connsiteX2" fmla="*/ 2320729 w 2320729"/>
              <a:gd name="connsiteY2" fmla="*/ 2452418 h 2452418"/>
              <a:gd name="connsiteX3" fmla="*/ 0 w 2320729"/>
              <a:gd name="connsiteY3" fmla="*/ 2452418 h 2452418"/>
            </a:gdLst>
            <a:ahLst/>
            <a:cxnLst>
              <a:cxn ang="0">
                <a:pos x="connsiteX0" y="connsiteY0"/>
              </a:cxn>
              <a:cxn ang="0">
                <a:pos x="connsiteX1" y="connsiteY1"/>
              </a:cxn>
              <a:cxn ang="0">
                <a:pos x="connsiteX2" y="connsiteY2"/>
              </a:cxn>
              <a:cxn ang="0">
                <a:pos x="connsiteX3" y="connsiteY3"/>
              </a:cxn>
            </a:cxnLst>
            <a:rect l="l" t="t" r="r" b="b"/>
            <a:pathLst>
              <a:path w="2320729" h="2452418">
                <a:moveTo>
                  <a:pt x="0" y="0"/>
                </a:moveTo>
                <a:lnTo>
                  <a:pt x="2320729" y="0"/>
                </a:lnTo>
                <a:lnTo>
                  <a:pt x="2320729" y="2452418"/>
                </a:lnTo>
                <a:lnTo>
                  <a:pt x="0" y="2452418"/>
                </a:ln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6292255" y="3285709"/>
            <a:ext cx="2320729" cy="2452418"/>
          </a:xfrm>
          <a:custGeom>
            <a:avLst/>
            <a:gdLst>
              <a:gd name="connsiteX0" fmla="*/ 0 w 2320729"/>
              <a:gd name="connsiteY0" fmla="*/ 0 h 2452418"/>
              <a:gd name="connsiteX1" fmla="*/ 2320729 w 2320729"/>
              <a:gd name="connsiteY1" fmla="*/ 0 h 2452418"/>
              <a:gd name="connsiteX2" fmla="*/ 2320729 w 2320729"/>
              <a:gd name="connsiteY2" fmla="*/ 2452418 h 2452418"/>
              <a:gd name="connsiteX3" fmla="*/ 0 w 2320729"/>
              <a:gd name="connsiteY3" fmla="*/ 2452418 h 2452418"/>
            </a:gdLst>
            <a:ahLst/>
            <a:cxnLst>
              <a:cxn ang="0">
                <a:pos x="connsiteX0" y="connsiteY0"/>
              </a:cxn>
              <a:cxn ang="0">
                <a:pos x="connsiteX1" y="connsiteY1"/>
              </a:cxn>
              <a:cxn ang="0">
                <a:pos x="connsiteX2" y="connsiteY2"/>
              </a:cxn>
              <a:cxn ang="0">
                <a:pos x="connsiteX3" y="connsiteY3"/>
              </a:cxn>
            </a:cxnLst>
            <a:rect l="l" t="t" r="r" b="b"/>
            <a:pathLst>
              <a:path w="2320729" h="2452418">
                <a:moveTo>
                  <a:pt x="0" y="0"/>
                </a:moveTo>
                <a:lnTo>
                  <a:pt x="2320729" y="0"/>
                </a:lnTo>
                <a:lnTo>
                  <a:pt x="2320729" y="2452418"/>
                </a:lnTo>
                <a:lnTo>
                  <a:pt x="0" y="2452418"/>
                </a:lnTo>
                <a:close/>
              </a:path>
            </a:pathLst>
          </a:custGeom>
        </p:spPr>
        <p:txBody>
          <a:bodyPr wrap="square">
            <a:noAutofit/>
          </a:bodyPr>
          <a:lstStyle/>
          <a:p>
            <a:endParaRPr lang="zh-CN" altLang="en-US" dirty="0"/>
          </a:p>
        </p:txBody>
      </p:sp>
      <p:sp>
        <p:nvSpPr>
          <p:cNvPr id="15" name="图片占位符 14"/>
          <p:cNvSpPr>
            <a:spLocks noGrp="1"/>
          </p:cNvSpPr>
          <p:nvPr>
            <p:ph type="pic" sz="quarter" idx="13"/>
          </p:nvPr>
        </p:nvSpPr>
        <p:spPr>
          <a:xfrm>
            <a:off x="8996560" y="3285709"/>
            <a:ext cx="2320729" cy="2452418"/>
          </a:xfrm>
          <a:custGeom>
            <a:avLst/>
            <a:gdLst>
              <a:gd name="connsiteX0" fmla="*/ 0 w 2320729"/>
              <a:gd name="connsiteY0" fmla="*/ 0 h 2452418"/>
              <a:gd name="connsiteX1" fmla="*/ 2320729 w 2320729"/>
              <a:gd name="connsiteY1" fmla="*/ 0 h 2452418"/>
              <a:gd name="connsiteX2" fmla="*/ 2320729 w 2320729"/>
              <a:gd name="connsiteY2" fmla="*/ 2452418 h 2452418"/>
              <a:gd name="connsiteX3" fmla="*/ 0 w 2320729"/>
              <a:gd name="connsiteY3" fmla="*/ 2452418 h 2452418"/>
            </a:gdLst>
            <a:ahLst/>
            <a:cxnLst>
              <a:cxn ang="0">
                <a:pos x="connsiteX0" y="connsiteY0"/>
              </a:cxn>
              <a:cxn ang="0">
                <a:pos x="connsiteX1" y="connsiteY1"/>
              </a:cxn>
              <a:cxn ang="0">
                <a:pos x="connsiteX2" y="connsiteY2"/>
              </a:cxn>
              <a:cxn ang="0">
                <a:pos x="connsiteX3" y="connsiteY3"/>
              </a:cxn>
            </a:cxnLst>
            <a:rect l="l" t="t" r="r" b="b"/>
            <a:pathLst>
              <a:path w="2320729" h="2452418">
                <a:moveTo>
                  <a:pt x="0" y="0"/>
                </a:moveTo>
                <a:lnTo>
                  <a:pt x="2320729" y="0"/>
                </a:lnTo>
                <a:lnTo>
                  <a:pt x="2320729" y="2452418"/>
                </a:lnTo>
                <a:lnTo>
                  <a:pt x="0" y="2452418"/>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69703323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874712" y="1616101"/>
            <a:ext cx="5116972" cy="1815135"/>
          </a:xfrm>
          <a:custGeom>
            <a:avLst/>
            <a:gdLst>
              <a:gd name="connsiteX0" fmla="*/ 0 w 5116972"/>
              <a:gd name="connsiteY0" fmla="*/ 0 h 1815135"/>
              <a:gd name="connsiteX1" fmla="*/ 5116972 w 5116972"/>
              <a:gd name="connsiteY1" fmla="*/ 0 h 1815135"/>
              <a:gd name="connsiteX2" fmla="*/ 5116972 w 5116972"/>
              <a:gd name="connsiteY2" fmla="*/ 1815135 h 1815135"/>
              <a:gd name="connsiteX3" fmla="*/ 0 w 5116972"/>
              <a:gd name="connsiteY3" fmla="*/ 1815135 h 1815135"/>
            </a:gdLst>
            <a:ahLst/>
            <a:cxnLst>
              <a:cxn ang="0">
                <a:pos x="connsiteX0" y="connsiteY0"/>
              </a:cxn>
              <a:cxn ang="0">
                <a:pos x="connsiteX1" y="connsiteY1"/>
              </a:cxn>
              <a:cxn ang="0">
                <a:pos x="connsiteX2" y="connsiteY2"/>
              </a:cxn>
              <a:cxn ang="0">
                <a:pos x="connsiteX3" y="connsiteY3"/>
              </a:cxn>
            </a:cxnLst>
            <a:rect l="l" t="t" r="r" b="b"/>
            <a:pathLst>
              <a:path w="5116972" h="1815135">
                <a:moveTo>
                  <a:pt x="0" y="0"/>
                </a:moveTo>
                <a:lnTo>
                  <a:pt x="5116972" y="0"/>
                </a:lnTo>
                <a:lnTo>
                  <a:pt x="5116972" y="1815135"/>
                </a:lnTo>
                <a:lnTo>
                  <a:pt x="0" y="1815135"/>
                </a:lnTo>
                <a:close/>
              </a:path>
            </a:pathLst>
          </a:custGeom>
        </p:spPr>
        <p:txBody>
          <a:bodyPr wrap="square">
            <a:noAutofit/>
          </a:bodyPr>
          <a:lstStyle/>
          <a:p>
            <a:endParaRPr lang="zh-CN" altLang="en-US"/>
          </a:p>
        </p:txBody>
      </p:sp>
      <p:sp>
        <p:nvSpPr>
          <p:cNvPr id="14" name="图片占位符 13"/>
          <p:cNvSpPr>
            <a:spLocks noGrp="1"/>
          </p:cNvSpPr>
          <p:nvPr>
            <p:ph type="pic" sz="quarter" idx="11"/>
          </p:nvPr>
        </p:nvSpPr>
        <p:spPr>
          <a:xfrm>
            <a:off x="874712" y="3793785"/>
            <a:ext cx="5116972" cy="1815135"/>
          </a:xfrm>
          <a:custGeom>
            <a:avLst/>
            <a:gdLst>
              <a:gd name="connsiteX0" fmla="*/ 0 w 5116972"/>
              <a:gd name="connsiteY0" fmla="*/ 0 h 1815135"/>
              <a:gd name="connsiteX1" fmla="*/ 5116972 w 5116972"/>
              <a:gd name="connsiteY1" fmla="*/ 0 h 1815135"/>
              <a:gd name="connsiteX2" fmla="*/ 5116972 w 5116972"/>
              <a:gd name="connsiteY2" fmla="*/ 1815135 h 1815135"/>
              <a:gd name="connsiteX3" fmla="*/ 0 w 5116972"/>
              <a:gd name="connsiteY3" fmla="*/ 1815135 h 1815135"/>
            </a:gdLst>
            <a:ahLst/>
            <a:cxnLst>
              <a:cxn ang="0">
                <a:pos x="connsiteX0" y="connsiteY0"/>
              </a:cxn>
              <a:cxn ang="0">
                <a:pos x="connsiteX1" y="connsiteY1"/>
              </a:cxn>
              <a:cxn ang="0">
                <a:pos x="connsiteX2" y="connsiteY2"/>
              </a:cxn>
              <a:cxn ang="0">
                <a:pos x="connsiteX3" y="connsiteY3"/>
              </a:cxn>
            </a:cxnLst>
            <a:rect l="l" t="t" r="r" b="b"/>
            <a:pathLst>
              <a:path w="5116972" h="1815135">
                <a:moveTo>
                  <a:pt x="0" y="0"/>
                </a:moveTo>
                <a:lnTo>
                  <a:pt x="5116972" y="0"/>
                </a:lnTo>
                <a:lnTo>
                  <a:pt x="5116972" y="1815135"/>
                </a:lnTo>
                <a:lnTo>
                  <a:pt x="0" y="1815135"/>
                </a:lnTo>
                <a:close/>
              </a:path>
            </a:pathLst>
          </a:custGeom>
        </p:spPr>
        <p:txBody>
          <a:bodyPr wrap="square">
            <a:noAutofit/>
          </a:bodyPr>
          <a:lstStyle/>
          <a:p>
            <a:endParaRPr lang="zh-CN" altLang="en-US"/>
          </a:p>
        </p:txBody>
      </p:sp>
      <p:sp>
        <p:nvSpPr>
          <p:cNvPr id="13" name="图片占位符 12"/>
          <p:cNvSpPr>
            <a:spLocks noGrp="1"/>
          </p:cNvSpPr>
          <p:nvPr>
            <p:ph type="pic" sz="quarter" idx="12"/>
          </p:nvPr>
        </p:nvSpPr>
        <p:spPr>
          <a:xfrm>
            <a:off x="6200315" y="1616101"/>
            <a:ext cx="5116972" cy="1815135"/>
          </a:xfrm>
          <a:custGeom>
            <a:avLst/>
            <a:gdLst>
              <a:gd name="connsiteX0" fmla="*/ 0 w 5116972"/>
              <a:gd name="connsiteY0" fmla="*/ 0 h 1815135"/>
              <a:gd name="connsiteX1" fmla="*/ 5116972 w 5116972"/>
              <a:gd name="connsiteY1" fmla="*/ 0 h 1815135"/>
              <a:gd name="connsiteX2" fmla="*/ 5116972 w 5116972"/>
              <a:gd name="connsiteY2" fmla="*/ 1815135 h 1815135"/>
              <a:gd name="connsiteX3" fmla="*/ 0 w 5116972"/>
              <a:gd name="connsiteY3" fmla="*/ 1815135 h 1815135"/>
            </a:gdLst>
            <a:ahLst/>
            <a:cxnLst>
              <a:cxn ang="0">
                <a:pos x="connsiteX0" y="connsiteY0"/>
              </a:cxn>
              <a:cxn ang="0">
                <a:pos x="connsiteX1" y="connsiteY1"/>
              </a:cxn>
              <a:cxn ang="0">
                <a:pos x="connsiteX2" y="connsiteY2"/>
              </a:cxn>
              <a:cxn ang="0">
                <a:pos x="connsiteX3" y="connsiteY3"/>
              </a:cxn>
            </a:cxnLst>
            <a:rect l="l" t="t" r="r" b="b"/>
            <a:pathLst>
              <a:path w="5116972" h="1815135">
                <a:moveTo>
                  <a:pt x="0" y="0"/>
                </a:moveTo>
                <a:lnTo>
                  <a:pt x="5116972" y="0"/>
                </a:lnTo>
                <a:lnTo>
                  <a:pt x="5116972" y="1815135"/>
                </a:lnTo>
                <a:lnTo>
                  <a:pt x="0" y="1815135"/>
                </a:ln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6200315" y="3793785"/>
            <a:ext cx="5116972" cy="1815135"/>
          </a:xfrm>
          <a:custGeom>
            <a:avLst/>
            <a:gdLst>
              <a:gd name="connsiteX0" fmla="*/ 0 w 5116972"/>
              <a:gd name="connsiteY0" fmla="*/ 0 h 1815135"/>
              <a:gd name="connsiteX1" fmla="*/ 5116972 w 5116972"/>
              <a:gd name="connsiteY1" fmla="*/ 0 h 1815135"/>
              <a:gd name="connsiteX2" fmla="*/ 5116972 w 5116972"/>
              <a:gd name="connsiteY2" fmla="*/ 1815135 h 1815135"/>
              <a:gd name="connsiteX3" fmla="*/ 0 w 5116972"/>
              <a:gd name="connsiteY3" fmla="*/ 1815135 h 1815135"/>
            </a:gdLst>
            <a:ahLst/>
            <a:cxnLst>
              <a:cxn ang="0">
                <a:pos x="connsiteX0" y="connsiteY0"/>
              </a:cxn>
              <a:cxn ang="0">
                <a:pos x="connsiteX1" y="connsiteY1"/>
              </a:cxn>
              <a:cxn ang="0">
                <a:pos x="connsiteX2" y="connsiteY2"/>
              </a:cxn>
              <a:cxn ang="0">
                <a:pos x="connsiteX3" y="connsiteY3"/>
              </a:cxn>
            </a:cxnLst>
            <a:rect l="l" t="t" r="r" b="b"/>
            <a:pathLst>
              <a:path w="5116972" h="1815135">
                <a:moveTo>
                  <a:pt x="0" y="0"/>
                </a:moveTo>
                <a:lnTo>
                  <a:pt x="5116972" y="0"/>
                </a:lnTo>
                <a:lnTo>
                  <a:pt x="5116972" y="1815135"/>
                </a:lnTo>
                <a:lnTo>
                  <a:pt x="0" y="1815135"/>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573085466"/>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413036" y="1986039"/>
            <a:ext cx="2864878" cy="2456948"/>
          </a:xfrm>
          <a:custGeom>
            <a:avLst/>
            <a:gdLst>
              <a:gd name="connsiteX0" fmla="*/ 614238 w 2864878"/>
              <a:gd name="connsiteY0" fmla="*/ 0 h 2456948"/>
              <a:gd name="connsiteX1" fmla="*/ 2250641 w 2864878"/>
              <a:gd name="connsiteY1" fmla="*/ 0 h 2456948"/>
              <a:gd name="connsiteX2" fmla="*/ 2864878 w 2864878"/>
              <a:gd name="connsiteY2" fmla="*/ 1228474 h 2456948"/>
              <a:gd name="connsiteX3" fmla="*/ 2250641 w 2864878"/>
              <a:gd name="connsiteY3" fmla="*/ 2456948 h 2456948"/>
              <a:gd name="connsiteX4" fmla="*/ 614238 w 2864878"/>
              <a:gd name="connsiteY4" fmla="*/ 2456948 h 2456948"/>
              <a:gd name="connsiteX5" fmla="*/ 0 w 2864878"/>
              <a:gd name="connsiteY5" fmla="*/ 1228474 h 245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4878" h="2456948">
                <a:moveTo>
                  <a:pt x="614238" y="0"/>
                </a:moveTo>
                <a:lnTo>
                  <a:pt x="2250641" y="0"/>
                </a:lnTo>
                <a:lnTo>
                  <a:pt x="2864878" y="1228474"/>
                </a:lnTo>
                <a:lnTo>
                  <a:pt x="2250641" y="2456948"/>
                </a:lnTo>
                <a:lnTo>
                  <a:pt x="614238" y="2456948"/>
                </a:lnTo>
                <a:lnTo>
                  <a:pt x="0" y="1228474"/>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4670586" y="1986039"/>
            <a:ext cx="2864878" cy="2456948"/>
          </a:xfrm>
          <a:custGeom>
            <a:avLst/>
            <a:gdLst>
              <a:gd name="connsiteX0" fmla="*/ 614238 w 2864878"/>
              <a:gd name="connsiteY0" fmla="*/ 0 h 2456948"/>
              <a:gd name="connsiteX1" fmla="*/ 2250641 w 2864878"/>
              <a:gd name="connsiteY1" fmla="*/ 0 h 2456948"/>
              <a:gd name="connsiteX2" fmla="*/ 2864878 w 2864878"/>
              <a:gd name="connsiteY2" fmla="*/ 1228474 h 2456948"/>
              <a:gd name="connsiteX3" fmla="*/ 2250641 w 2864878"/>
              <a:gd name="connsiteY3" fmla="*/ 2456948 h 2456948"/>
              <a:gd name="connsiteX4" fmla="*/ 614238 w 2864878"/>
              <a:gd name="connsiteY4" fmla="*/ 2456948 h 2456948"/>
              <a:gd name="connsiteX5" fmla="*/ 0 w 2864878"/>
              <a:gd name="connsiteY5" fmla="*/ 1228474 h 245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4878" h="2456948">
                <a:moveTo>
                  <a:pt x="614238" y="0"/>
                </a:moveTo>
                <a:lnTo>
                  <a:pt x="2250641" y="0"/>
                </a:lnTo>
                <a:lnTo>
                  <a:pt x="2864878" y="1228474"/>
                </a:lnTo>
                <a:lnTo>
                  <a:pt x="2250641" y="2456948"/>
                </a:lnTo>
                <a:lnTo>
                  <a:pt x="614238" y="2456948"/>
                </a:lnTo>
                <a:lnTo>
                  <a:pt x="0" y="1228474"/>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7928136" y="1986039"/>
            <a:ext cx="2864878" cy="2456948"/>
          </a:xfrm>
          <a:custGeom>
            <a:avLst/>
            <a:gdLst>
              <a:gd name="connsiteX0" fmla="*/ 614238 w 2864878"/>
              <a:gd name="connsiteY0" fmla="*/ 0 h 2456948"/>
              <a:gd name="connsiteX1" fmla="*/ 2250641 w 2864878"/>
              <a:gd name="connsiteY1" fmla="*/ 0 h 2456948"/>
              <a:gd name="connsiteX2" fmla="*/ 2864878 w 2864878"/>
              <a:gd name="connsiteY2" fmla="*/ 1228474 h 2456948"/>
              <a:gd name="connsiteX3" fmla="*/ 2250641 w 2864878"/>
              <a:gd name="connsiteY3" fmla="*/ 2456948 h 2456948"/>
              <a:gd name="connsiteX4" fmla="*/ 614238 w 2864878"/>
              <a:gd name="connsiteY4" fmla="*/ 2456948 h 2456948"/>
              <a:gd name="connsiteX5" fmla="*/ 0 w 2864878"/>
              <a:gd name="connsiteY5" fmla="*/ 1228474 h 245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4878" h="2456948">
                <a:moveTo>
                  <a:pt x="614238" y="0"/>
                </a:moveTo>
                <a:lnTo>
                  <a:pt x="2250641" y="0"/>
                </a:lnTo>
                <a:lnTo>
                  <a:pt x="2864878" y="1228474"/>
                </a:lnTo>
                <a:lnTo>
                  <a:pt x="2250641" y="2456948"/>
                </a:lnTo>
                <a:lnTo>
                  <a:pt x="614238" y="2456948"/>
                </a:lnTo>
                <a:lnTo>
                  <a:pt x="0" y="1228474"/>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49535227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229664" y="1955801"/>
            <a:ext cx="1641860" cy="1624794"/>
          </a:xfrm>
          <a:custGeom>
            <a:avLst/>
            <a:gdLst>
              <a:gd name="connsiteX0" fmla="*/ 820930 w 1641860"/>
              <a:gd name="connsiteY0" fmla="*/ 0 h 1624794"/>
              <a:gd name="connsiteX1" fmla="*/ 1641860 w 1641860"/>
              <a:gd name="connsiteY1" fmla="*/ 812397 h 1624794"/>
              <a:gd name="connsiteX2" fmla="*/ 820930 w 1641860"/>
              <a:gd name="connsiteY2" fmla="*/ 1624794 h 1624794"/>
              <a:gd name="connsiteX3" fmla="*/ 0 w 1641860"/>
              <a:gd name="connsiteY3" fmla="*/ 812397 h 1624794"/>
              <a:gd name="connsiteX4" fmla="*/ 820930 w 1641860"/>
              <a:gd name="connsiteY4" fmla="*/ 0 h 1624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860" h="1624794">
                <a:moveTo>
                  <a:pt x="820930" y="0"/>
                </a:moveTo>
                <a:cubicBezTo>
                  <a:pt x="1274317" y="0"/>
                  <a:pt x="1641860" y="363723"/>
                  <a:pt x="1641860" y="812397"/>
                </a:cubicBezTo>
                <a:cubicBezTo>
                  <a:pt x="1641860" y="1261071"/>
                  <a:pt x="1274317" y="1624794"/>
                  <a:pt x="820930" y="1624794"/>
                </a:cubicBezTo>
                <a:cubicBezTo>
                  <a:pt x="367543" y="1624794"/>
                  <a:pt x="0" y="1261071"/>
                  <a:pt x="0" y="812397"/>
                </a:cubicBezTo>
                <a:cubicBezTo>
                  <a:pt x="0" y="363723"/>
                  <a:pt x="367543" y="0"/>
                  <a:pt x="820930" y="0"/>
                </a:cubicBez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3841929" y="1955801"/>
            <a:ext cx="1641860" cy="1624794"/>
          </a:xfrm>
          <a:custGeom>
            <a:avLst/>
            <a:gdLst>
              <a:gd name="connsiteX0" fmla="*/ 820930 w 1641860"/>
              <a:gd name="connsiteY0" fmla="*/ 0 h 1624794"/>
              <a:gd name="connsiteX1" fmla="*/ 1641860 w 1641860"/>
              <a:gd name="connsiteY1" fmla="*/ 812397 h 1624794"/>
              <a:gd name="connsiteX2" fmla="*/ 820930 w 1641860"/>
              <a:gd name="connsiteY2" fmla="*/ 1624794 h 1624794"/>
              <a:gd name="connsiteX3" fmla="*/ 0 w 1641860"/>
              <a:gd name="connsiteY3" fmla="*/ 812397 h 1624794"/>
              <a:gd name="connsiteX4" fmla="*/ 820930 w 1641860"/>
              <a:gd name="connsiteY4" fmla="*/ 0 h 1624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860" h="1624794">
                <a:moveTo>
                  <a:pt x="820930" y="0"/>
                </a:moveTo>
                <a:cubicBezTo>
                  <a:pt x="1274317" y="0"/>
                  <a:pt x="1641860" y="363723"/>
                  <a:pt x="1641860" y="812397"/>
                </a:cubicBezTo>
                <a:cubicBezTo>
                  <a:pt x="1641860" y="1261071"/>
                  <a:pt x="1274317" y="1624794"/>
                  <a:pt x="820930" y="1624794"/>
                </a:cubicBezTo>
                <a:cubicBezTo>
                  <a:pt x="367543" y="1624794"/>
                  <a:pt x="0" y="1261071"/>
                  <a:pt x="0" y="812397"/>
                </a:cubicBezTo>
                <a:cubicBezTo>
                  <a:pt x="0" y="363723"/>
                  <a:pt x="367543" y="0"/>
                  <a:pt x="820930" y="0"/>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6454193" y="1955801"/>
            <a:ext cx="1641860" cy="1624794"/>
          </a:xfrm>
          <a:custGeom>
            <a:avLst/>
            <a:gdLst>
              <a:gd name="connsiteX0" fmla="*/ 820930 w 1641860"/>
              <a:gd name="connsiteY0" fmla="*/ 0 h 1624794"/>
              <a:gd name="connsiteX1" fmla="*/ 1641860 w 1641860"/>
              <a:gd name="connsiteY1" fmla="*/ 812397 h 1624794"/>
              <a:gd name="connsiteX2" fmla="*/ 820930 w 1641860"/>
              <a:gd name="connsiteY2" fmla="*/ 1624794 h 1624794"/>
              <a:gd name="connsiteX3" fmla="*/ 0 w 1641860"/>
              <a:gd name="connsiteY3" fmla="*/ 812397 h 1624794"/>
              <a:gd name="connsiteX4" fmla="*/ 820930 w 1641860"/>
              <a:gd name="connsiteY4" fmla="*/ 0 h 1624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860" h="1624794">
                <a:moveTo>
                  <a:pt x="820930" y="0"/>
                </a:moveTo>
                <a:cubicBezTo>
                  <a:pt x="1274317" y="0"/>
                  <a:pt x="1641860" y="363723"/>
                  <a:pt x="1641860" y="812397"/>
                </a:cubicBezTo>
                <a:cubicBezTo>
                  <a:pt x="1641860" y="1261071"/>
                  <a:pt x="1274317" y="1624794"/>
                  <a:pt x="820930" y="1624794"/>
                </a:cubicBezTo>
                <a:cubicBezTo>
                  <a:pt x="367543" y="1624794"/>
                  <a:pt x="0" y="1261071"/>
                  <a:pt x="0" y="812397"/>
                </a:cubicBezTo>
                <a:cubicBezTo>
                  <a:pt x="0" y="363723"/>
                  <a:pt x="367543" y="0"/>
                  <a:pt x="820930" y="0"/>
                </a:cubicBezTo>
                <a:close/>
              </a:path>
            </a:pathLst>
          </a:custGeom>
        </p:spPr>
        <p:txBody>
          <a:bodyPr wrap="square">
            <a:noAutofit/>
          </a:bodyPr>
          <a:lstStyle/>
          <a:p>
            <a:endParaRPr lang="zh-CN" altLang="en-US" dirty="0"/>
          </a:p>
        </p:txBody>
      </p:sp>
      <p:sp>
        <p:nvSpPr>
          <p:cNvPr id="15" name="图片占位符 14"/>
          <p:cNvSpPr>
            <a:spLocks noGrp="1"/>
          </p:cNvSpPr>
          <p:nvPr>
            <p:ph type="pic" sz="quarter" idx="13"/>
          </p:nvPr>
        </p:nvSpPr>
        <p:spPr>
          <a:xfrm>
            <a:off x="9066458" y="1955801"/>
            <a:ext cx="1641860" cy="1624794"/>
          </a:xfrm>
          <a:custGeom>
            <a:avLst/>
            <a:gdLst>
              <a:gd name="connsiteX0" fmla="*/ 820930 w 1641860"/>
              <a:gd name="connsiteY0" fmla="*/ 0 h 1624794"/>
              <a:gd name="connsiteX1" fmla="*/ 1641860 w 1641860"/>
              <a:gd name="connsiteY1" fmla="*/ 812397 h 1624794"/>
              <a:gd name="connsiteX2" fmla="*/ 820930 w 1641860"/>
              <a:gd name="connsiteY2" fmla="*/ 1624794 h 1624794"/>
              <a:gd name="connsiteX3" fmla="*/ 0 w 1641860"/>
              <a:gd name="connsiteY3" fmla="*/ 812397 h 1624794"/>
              <a:gd name="connsiteX4" fmla="*/ 820930 w 1641860"/>
              <a:gd name="connsiteY4" fmla="*/ 0 h 1624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860" h="1624794">
                <a:moveTo>
                  <a:pt x="820930" y="0"/>
                </a:moveTo>
                <a:cubicBezTo>
                  <a:pt x="1274317" y="0"/>
                  <a:pt x="1641860" y="363723"/>
                  <a:pt x="1641860" y="812397"/>
                </a:cubicBezTo>
                <a:cubicBezTo>
                  <a:pt x="1641860" y="1261071"/>
                  <a:pt x="1274317" y="1624794"/>
                  <a:pt x="820930" y="1624794"/>
                </a:cubicBezTo>
                <a:cubicBezTo>
                  <a:pt x="367543" y="1624794"/>
                  <a:pt x="0" y="1261071"/>
                  <a:pt x="0" y="812397"/>
                </a:cubicBezTo>
                <a:cubicBezTo>
                  <a:pt x="0" y="363723"/>
                  <a:pt x="367543" y="0"/>
                  <a:pt x="820930"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2405241411"/>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4100870" y="1641487"/>
            <a:ext cx="3708001" cy="2347284"/>
          </a:xfrm>
          <a:custGeom>
            <a:avLst/>
            <a:gdLst>
              <a:gd name="connsiteX0" fmla="*/ 0 w 3708001"/>
              <a:gd name="connsiteY0" fmla="*/ 0 h 2347284"/>
              <a:gd name="connsiteX1" fmla="*/ 3708001 w 3708001"/>
              <a:gd name="connsiteY1" fmla="*/ 0 h 2347284"/>
              <a:gd name="connsiteX2" fmla="*/ 3708001 w 3708001"/>
              <a:gd name="connsiteY2" fmla="*/ 2347284 h 2347284"/>
              <a:gd name="connsiteX3" fmla="*/ 0 w 3708001"/>
              <a:gd name="connsiteY3" fmla="*/ 2347284 h 2347284"/>
            </a:gdLst>
            <a:ahLst/>
            <a:cxnLst>
              <a:cxn ang="0">
                <a:pos x="connsiteX0" y="connsiteY0"/>
              </a:cxn>
              <a:cxn ang="0">
                <a:pos x="connsiteX1" y="connsiteY1"/>
              </a:cxn>
              <a:cxn ang="0">
                <a:pos x="connsiteX2" y="connsiteY2"/>
              </a:cxn>
              <a:cxn ang="0">
                <a:pos x="connsiteX3" y="connsiteY3"/>
              </a:cxn>
            </a:cxnLst>
            <a:rect l="l" t="t" r="r" b="b"/>
            <a:pathLst>
              <a:path w="3708001" h="2347284">
                <a:moveTo>
                  <a:pt x="0" y="0"/>
                </a:moveTo>
                <a:lnTo>
                  <a:pt x="3708001" y="0"/>
                </a:lnTo>
                <a:lnTo>
                  <a:pt x="3708001" y="2347284"/>
                </a:lnTo>
                <a:lnTo>
                  <a:pt x="0" y="2347284"/>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7979202" y="1641488"/>
            <a:ext cx="3323559" cy="2051173"/>
          </a:xfrm>
          <a:custGeom>
            <a:avLst/>
            <a:gdLst>
              <a:gd name="connsiteX0" fmla="*/ 0 w 3323559"/>
              <a:gd name="connsiteY0" fmla="*/ 0 h 2051173"/>
              <a:gd name="connsiteX1" fmla="*/ 3323559 w 3323559"/>
              <a:gd name="connsiteY1" fmla="*/ 0 h 2051173"/>
              <a:gd name="connsiteX2" fmla="*/ 3323559 w 3323559"/>
              <a:gd name="connsiteY2" fmla="*/ 2051173 h 2051173"/>
              <a:gd name="connsiteX3" fmla="*/ 0 w 3323559"/>
              <a:gd name="connsiteY3" fmla="*/ 2051173 h 2051173"/>
            </a:gdLst>
            <a:ahLst/>
            <a:cxnLst>
              <a:cxn ang="0">
                <a:pos x="connsiteX0" y="connsiteY0"/>
              </a:cxn>
              <a:cxn ang="0">
                <a:pos x="connsiteX1" y="connsiteY1"/>
              </a:cxn>
              <a:cxn ang="0">
                <a:pos x="connsiteX2" y="connsiteY2"/>
              </a:cxn>
              <a:cxn ang="0">
                <a:pos x="connsiteX3" y="connsiteY3"/>
              </a:cxn>
            </a:cxnLst>
            <a:rect l="l" t="t" r="r" b="b"/>
            <a:pathLst>
              <a:path w="3323559" h="2051173">
                <a:moveTo>
                  <a:pt x="0" y="0"/>
                </a:moveTo>
                <a:lnTo>
                  <a:pt x="3323559" y="0"/>
                </a:lnTo>
                <a:lnTo>
                  <a:pt x="3323559" y="2051173"/>
                </a:lnTo>
                <a:lnTo>
                  <a:pt x="0" y="2051173"/>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874714" y="4172231"/>
            <a:ext cx="6934157" cy="1765008"/>
          </a:xfrm>
          <a:custGeom>
            <a:avLst/>
            <a:gdLst>
              <a:gd name="connsiteX0" fmla="*/ 0 w 6934157"/>
              <a:gd name="connsiteY0" fmla="*/ 0 h 1765008"/>
              <a:gd name="connsiteX1" fmla="*/ 6934157 w 6934157"/>
              <a:gd name="connsiteY1" fmla="*/ 0 h 1765008"/>
              <a:gd name="connsiteX2" fmla="*/ 6934157 w 6934157"/>
              <a:gd name="connsiteY2" fmla="*/ 1765008 h 1765008"/>
              <a:gd name="connsiteX3" fmla="*/ 0 w 6934157"/>
              <a:gd name="connsiteY3" fmla="*/ 1765008 h 1765008"/>
            </a:gdLst>
            <a:ahLst/>
            <a:cxnLst>
              <a:cxn ang="0">
                <a:pos x="connsiteX0" y="connsiteY0"/>
              </a:cxn>
              <a:cxn ang="0">
                <a:pos x="connsiteX1" y="connsiteY1"/>
              </a:cxn>
              <a:cxn ang="0">
                <a:pos x="connsiteX2" y="connsiteY2"/>
              </a:cxn>
              <a:cxn ang="0">
                <a:pos x="connsiteX3" y="connsiteY3"/>
              </a:cxn>
            </a:cxnLst>
            <a:rect l="l" t="t" r="r" b="b"/>
            <a:pathLst>
              <a:path w="6934157" h="1765008">
                <a:moveTo>
                  <a:pt x="0" y="0"/>
                </a:moveTo>
                <a:lnTo>
                  <a:pt x="6934157" y="0"/>
                </a:lnTo>
                <a:lnTo>
                  <a:pt x="6934157" y="1765008"/>
                </a:lnTo>
                <a:lnTo>
                  <a:pt x="0" y="1765008"/>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089847761"/>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菱形 6"/>
          <p:cNvSpPr/>
          <p:nvPr userDrawn="1"/>
        </p:nvSpPr>
        <p:spPr>
          <a:xfrm>
            <a:off x="1350131" y="622304"/>
            <a:ext cx="334960" cy="334960"/>
          </a:xfrm>
          <a:prstGeom prst="diamond">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 name="矩形 7"/>
          <p:cNvSpPr/>
          <p:nvPr userDrawn="1"/>
        </p:nvSpPr>
        <p:spPr>
          <a:xfrm>
            <a:off x="1" y="0"/>
            <a:ext cx="12192000" cy="7912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9" name="任意多边形: 形状 8"/>
          <p:cNvSpPr/>
          <p:nvPr userDrawn="1"/>
        </p:nvSpPr>
        <p:spPr>
          <a:xfrm>
            <a:off x="511930" y="1"/>
            <a:ext cx="1676402" cy="914401"/>
          </a:xfrm>
          <a:custGeom>
            <a:avLst/>
            <a:gdLst>
              <a:gd name="connsiteX0" fmla="*/ 76200 w 1676402"/>
              <a:gd name="connsiteY0" fmla="*/ 0 h 914401"/>
              <a:gd name="connsiteX1" fmla="*/ 1600202 w 1676402"/>
              <a:gd name="connsiteY1" fmla="*/ 0 h 914401"/>
              <a:gd name="connsiteX2" fmla="*/ 1676402 w 1676402"/>
              <a:gd name="connsiteY2" fmla="*/ 76200 h 914401"/>
              <a:gd name="connsiteX3" fmla="*/ 838201 w 1676402"/>
              <a:gd name="connsiteY3" fmla="*/ 914401 h 914401"/>
              <a:gd name="connsiteX4" fmla="*/ 0 w 1676402"/>
              <a:gd name="connsiteY4" fmla="*/ 76200 h 914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02" h="914401">
                <a:moveTo>
                  <a:pt x="76200" y="0"/>
                </a:moveTo>
                <a:lnTo>
                  <a:pt x="1600202" y="0"/>
                </a:lnTo>
                <a:lnTo>
                  <a:pt x="1676402" y="76200"/>
                </a:lnTo>
                <a:lnTo>
                  <a:pt x="838201" y="914401"/>
                </a:lnTo>
                <a:lnTo>
                  <a:pt x="0" y="7620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0" name="菱形 9"/>
          <p:cNvSpPr/>
          <p:nvPr userDrawn="1"/>
        </p:nvSpPr>
        <p:spPr>
          <a:xfrm>
            <a:off x="511930" y="222628"/>
            <a:ext cx="621545" cy="621545"/>
          </a:xfrm>
          <a:prstGeom prst="diamond">
            <a:avLst/>
          </a:prstGeom>
          <a:solidFill>
            <a:srgbClr val="16E6F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1" name="矩形 10"/>
          <p:cNvSpPr/>
          <p:nvPr userDrawn="1"/>
        </p:nvSpPr>
        <p:spPr>
          <a:xfrm>
            <a:off x="1" y="6778877"/>
            <a:ext cx="12192000" cy="791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12" name="图片 11"/>
          <p:cNvPicPr>
            <a:picLocks noChangeAspect="1"/>
          </p:cNvPicPr>
          <p:nvPr userDrawn="1"/>
        </p:nvPicPr>
        <p:blipFill rotWithShape="1">
          <a:blip r:embed="rId15" cstate="print">
            <a:extLst>
              <a:ext uri="{28A0092B-C50C-407E-A947-70E740481C1C}">
                <a14:useLocalDpi xmlns:a14="http://schemas.microsoft.com/office/drawing/2010/main" val="0"/>
              </a:ext>
            </a:extLst>
          </a:blip>
          <a:srcRect l="4908" t="16750"/>
          <a:stretch/>
        </p:blipFill>
        <p:spPr>
          <a:xfrm>
            <a:off x="914416" y="42224"/>
            <a:ext cx="977266" cy="360000"/>
          </a:xfrm>
          <a:prstGeom prst="rect">
            <a:avLst/>
          </a:prstGeom>
        </p:spPr>
      </p:pic>
    </p:spTree>
    <p:extLst>
      <p:ext uri="{BB962C8B-B14F-4D97-AF65-F5344CB8AC3E}">
        <p14:creationId xmlns:p14="http://schemas.microsoft.com/office/powerpoint/2010/main" val="39919782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5.jpe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tags" Target="../tags/tag8.xml"/><Relationship Id="rId7" Type="http://schemas.openxmlformats.org/officeDocument/2006/relationships/image" Target="../media/image6.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slideLayout" Target="../slideLayouts/slideLayout3.xml"/><Relationship Id="rId5" Type="http://schemas.openxmlformats.org/officeDocument/2006/relationships/tags" Target="../tags/tag10.xml"/><Relationship Id="rId4" Type="http://schemas.openxmlformats.org/officeDocument/2006/relationships/tags" Target="../tags/tag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0.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14.jp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0.png"/><Relationship Id="rId7" Type="http://schemas.openxmlformats.org/officeDocument/2006/relationships/image" Target="../media/image21.png"/><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20.png"/><Relationship Id="rId5" Type="http://schemas.openxmlformats.org/officeDocument/2006/relationships/image" Target="../media/image190.png"/><Relationship Id="rId10" Type="http://schemas.openxmlformats.org/officeDocument/2006/relationships/image" Target="../media/image15.wmf"/><Relationship Id="rId4" Type="http://schemas.openxmlformats.org/officeDocument/2006/relationships/image" Target="../media/image180.png"/><Relationship Id="rId9"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10.png"/><Relationship Id="rId7" Type="http://schemas.openxmlformats.org/officeDocument/2006/relationships/image" Target="../media/image17.wmf"/><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19.wmf"/><Relationship Id="rId5" Type="http://schemas.openxmlformats.org/officeDocument/2006/relationships/image" Target="../media/image16.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18.wmf"/></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image" Target="../media/image11.png"/><Relationship Id="rId7" Type="http://schemas.openxmlformats.org/officeDocument/2006/relationships/image" Target="../media/image21.wmf"/><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oleObject" Target="../embeddings/oleObject7.bin"/><Relationship Id="rId5" Type="http://schemas.openxmlformats.org/officeDocument/2006/relationships/image" Target="../media/image20.wmf"/><Relationship Id="rId4" Type="http://schemas.openxmlformats.org/officeDocument/2006/relationships/oleObject" Target="../embeddings/oleObject6.bin"/><Relationship Id="rId9" Type="http://schemas.openxmlformats.org/officeDocument/2006/relationships/image" Target="../media/image22.wmf"/></Relationships>
</file>

<file path=ppt/slides/_rels/slide2.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3.xml"/><Relationship Id="rId5" Type="http://schemas.openxmlformats.org/officeDocument/2006/relationships/tags" Target="../tags/tag5.xml"/><Relationship Id="rId4" Type="http://schemas.openxmlformats.org/officeDocument/2006/relationships/tags" Target="../tags/tag4.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oleObject" Target="../embeddings/oleObject9.bin"/><Relationship Id="rId7" Type="http://schemas.openxmlformats.org/officeDocument/2006/relationships/image" Target="../media/image24.wmf"/><Relationship Id="rId2" Type="http://schemas.openxmlformats.org/officeDocument/2006/relationships/slideLayout" Target="../slideLayouts/slideLayout3.xml"/><Relationship Id="rId1" Type="http://schemas.openxmlformats.org/officeDocument/2006/relationships/vmlDrawing" Target="../drawings/vmlDrawing4.vml"/><Relationship Id="rId6" Type="http://schemas.openxmlformats.org/officeDocument/2006/relationships/oleObject" Target="../embeddings/oleObject10.bin"/><Relationship Id="rId11" Type="http://schemas.openxmlformats.org/officeDocument/2006/relationships/image" Target="../media/image26.wmf"/><Relationship Id="rId5" Type="http://schemas.openxmlformats.org/officeDocument/2006/relationships/image" Target="../media/image12.png"/><Relationship Id="rId10" Type="http://schemas.openxmlformats.org/officeDocument/2006/relationships/oleObject" Target="../embeddings/oleObject12.bin"/><Relationship Id="rId4" Type="http://schemas.openxmlformats.org/officeDocument/2006/relationships/image" Target="../media/image23.wmf"/><Relationship Id="rId9" Type="http://schemas.openxmlformats.org/officeDocument/2006/relationships/image" Target="../media/image25.wmf"/></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3.xml"/><Relationship Id="rId7" Type="http://schemas.openxmlformats.org/officeDocument/2006/relationships/notesSlide" Target="../notesSlides/notesSlide6.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slideLayout" Target="../slideLayouts/slideLayout3.xml"/><Relationship Id="rId5" Type="http://schemas.openxmlformats.org/officeDocument/2006/relationships/tags" Target="../tags/tag15.xml"/><Relationship Id="rId4" Type="http://schemas.openxmlformats.org/officeDocument/2006/relationships/tags" Target="../tags/tag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image" Target="../media/image37.jpg"/></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1.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0.png"/><Relationship Id="rId4" Type="http://schemas.microsoft.com/office/2007/relationships/hdphoto" Target="NUL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组合 75"/>
          <p:cNvGrpSpPr/>
          <p:nvPr/>
        </p:nvGrpSpPr>
        <p:grpSpPr>
          <a:xfrm>
            <a:off x="0" y="1876087"/>
            <a:ext cx="12192000" cy="4682359"/>
            <a:chOff x="0" y="1876087"/>
            <a:chExt cx="12192000" cy="4682359"/>
          </a:xfrm>
        </p:grpSpPr>
        <p:sp>
          <p:nvSpPr>
            <p:cNvPr id="92" name="矩形 91"/>
            <p:cNvSpPr/>
            <p:nvPr/>
          </p:nvSpPr>
          <p:spPr>
            <a:xfrm>
              <a:off x="0" y="3499945"/>
              <a:ext cx="12192000" cy="2603298"/>
            </a:xfrm>
            <a:prstGeom prst="rect">
              <a:avLst/>
            </a:prstGeom>
            <a:solidFill>
              <a:srgbClr val="00B0F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63" name="图片 62"/>
            <p:cNvPicPr>
              <a:picLocks noChangeAspect="1"/>
            </p:cNvPicPr>
            <p:nvPr/>
          </p:nvPicPr>
          <p:blipFill>
            <a:blip r:embed="rId4">
              <a:duotone>
                <a:schemeClr val="accent1">
                  <a:shade val="45000"/>
                  <a:satMod val="135000"/>
                </a:schemeClr>
                <a:prstClr val="white"/>
              </a:duotone>
              <a:lum bright="10000" contrast="-10000"/>
              <a:extLst>
                <a:ext uri="{28A0092B-C50C-407E-A947-70E740481C1C}">
                  <a14:useLocalDpi xmlns:a14="http://schemas.microsoft.com/office/drawing/2010/main" val="0"/>
                </a:ext>
              </a:extLst>
            </a:blip>
            <a:srcRect/>
            <a:stretch>
              <a:fillRect/>
            </a:stretch>
          </p:blipFill>
          <p:spPr>
            <a:xfrm>
              <a:off x="1939156" y="1876087"/>
              <a:ext cx="9222827" cy="4682359"/>
            </a:xfrm>
            <a:prstGeom prst="rect">
              <a:avLst/>
            </a:prstGeom>
          </p:spPr>
        </p:pic>
        <p:grpSp>
          <p:nvGrpSpPr>
            <p:cNvPr id="51" name="组合 50"/>
            <p:cNvGrpSpPr/>
            <p:nvPr/>
          </p:nvGrpSpPr>
          <p:grpSpPr>
            <a:xfrm>
              <a:off x="0" y="3594534"/>
              <a:ext cx="2364828" cy="2159876"/>
              <a:chOff x="2771988" y="664788"/>
              <a:chExt cx="4916961" cy="4468705"/>
            </a:xfrm>
          </p:grpSpPr>
          <p:sp>
            <p:nvSpPr>
              <p:cNvPr id="52" name="Freeform 6"/>
              <p:cNvSpPr/>
              <p:nvPr/>
            </p:nvSpPr>
            <p:spPr bwMode="auto">
              <a:xfrm>
                <a:off x="2771988" y="1755165"/>
                <a:ext cx="1305089" cy="1305089"/>
              </a:xfrm>
              <a:custGeom>
                <a:avLst/>
                <a:gdLst>
                  <a:gd name="T0" fmla="*/ 510 w 1020"/>
                  <a:gd name="T1" fmla="*/ 0 h 1020"/>
                  <a:gd name="T2" fmla="*/ 1020 w 1020"/>
                  <a:gd name="T3" fmla="*/ 510 h 1020"/>
                  <a:gd name="T4" fmla="*/ 1020 w 1020"/>
                  <a:gd name="T5" fmla="*/ 510 h 1020"/>
                  <a:gd name="T6" fmla="*/ 510 w 1020"/>
                  <a:gd name="T7" fmla="*/ 1020 h 1020"/>
                  <a:gd name="T8" fmla="*/ 510 w 1020"/>
                  <a:gd name="T9" fmla="*/ 1020 h 1020"/>
                  <a:gd name="T10" fmla="*/ 0 w 1020"/>
                  <a:gd name="T11" fmla="*/ 510 h 1020"/>
                  <a:gd name="T12" fmla="*/ 510 w 1020"/>
                  <a:gd name="T13" fmla="*/ 0 h 1020"/>
                </a:gdLst>
                <a:ahLst/>
                <a:cxnLst>
                  <a:cxn ang="0">
                    <a:pos x="T0" y="T1"/>
                  </a:cxn>
                  <a:cxn ang="0">
                    <a:pos x="T2" y="T3"/>
                  </a:cxn>
                  <a:cxn ang="0">
                    <a:pos x="T4" y="T5"/>
                  </a:cxn>
                  <a:cxn ang="0">
                    <a:pos x="T6" y="T7"/>
                  </a:cxn>
                  <a:cxn ang="0">
                    <a:pos x="T8" y="T9"/>
                  </a:cxn>
                  <a:cxn ang="0">
                    <a:pos x="T10" y="T11"/>
                  </a:cxn>
                  <a:cxn ang="0">
                    <a:pos x="T12" y="T13"/>
                  </a:cxn>
                </a:cxnLst>
                <a:rect l="0" t="0" r="r" b="b"/>
                <a:pathLst>
                  <a:path w="1020" h="1020">
                    <a:moveTo>
                      <a:pt x="510" y="0"/>
                    </a:moveTo>
                    <a:lnTo>
                      <a:pt x="1020" y="510"/>
                    </a:lnTo>
                    <a:lnTo>
                      <a:pt x="1020" y="510"/>
                    </a:lnTo>
                    <a:lnTo>
                      <a:pt x="510" y="1020"/>
                    </a:lnTo>
                    <a:lnTo>
                      <a:pt x="510" y="1020"/>
                    </a:lnTo>
                    <a:lnTo>
                      <a:pt x="0" y="510"/>
                    </a:lnTo>
                    <a:lnTo>
                      <a:pt x="510" y="0"/>
                    </a:lnTo>
                    <a:close/>
                  </a:path>
                </a:pathLst>
              </a:custGeom>
              <a:solidFill>
                <a:schemeClr val="accent2">
                  <a:lumMod val="60000"/>
                  <a:lumOff val="40000"/>
                </a:schemeClr>
              </a:solidFill>
              <a:ln w="0">
                <a:noFill/>
                <a:prstDash val="solid"/>
                <a:round/>
              </a:ln>
            </p:spPr>
            <p:txBody>
              <a:bodyPr vert="horz" wrap="square" lIns="0" tIns="0" rIns="0" bIns="0" numCol="1" anchor="ctr" anchorCtr="1" compatLnSpc="1"/>
              <a:lstStyle/>
              <a:p>
                <a:endParaRPr lang="zh-CN" altLang="en-US" sz="2000" dirty="0">
                  <a:solidFill>
                    <a:srgbClr val="FFFFFF"/>
                  </a:solidFill>
                  <a:latin typeface="微软雅黑" panose="020B0503020204020204" pitchFamily="34" charset="-122"/>
                </a:endParaRPr>
              </a:p>
            </p:txBody>
          </p:sp>
          <p:sp>
            <p:nvSpPr>
              <p:cNvPr id="53" name="Freeform 8"/>
              <p:cNvSpPr/>
              <p:nvPr/>
            </p:nvSpPr>
            <p:spPr bwMode="auto">
              <a:xfrm>
                <a:off x="3473356" y="1346934"/>
                <a:ext cx="3566859" cy="3563017"/>
              </a:xfrm>
              <a:custGeom>
                <a:avLst/>
                <a:gdLst>
                  <a:gd name="T0" fmla="*/ 929 w 1857"/>
                  <a:gd name="T1" fmla="*/ 0 h 1855"/>
                  <a:gd name="T2" fmla="*/ 1857 w 1857"/>
                  <a:gd name="T3" fmla="*/ 928 h 1855"/>
                  <a:gd name="T4" fmla="*/ 929 w 1857"/>
                  <a:gd name="T5" fmla="*/ 1855 h 1855"/>
                  <a:gd name="T6" fmla="*/ 0 w 1857"/>
                  <a:gd name="T7" fmla="*/ 928 h 1855"/>
                  <a:gd name="T8" fmla="*/ 929 w 1857"/>
                  <a:gd name="T9" fmla="*/ 0 h 1855"/>
                </a:gdLst>
                <a:ahLst/>
                <a:cxnLst>
                  <a:cxn ang="0">
                    <a:pos x="T0" y="T1"/>
                  </a:cxn>
                  <a:cxn ang="0">
                    <a:pos x="T2" y="T3"/>
                  </a:cxn>
                  <a:cxn ang="0">
                    <a:pos x="T4" y="T5"/>
                  </a:cxn>
                  <a:cxn ang="0">
                    <a:pos x="T6" y="T7"/>
                  </a:cxn>
                  <a:cxn ang="0">
                    <a:pos x="T8" y="T9"/>
                  </a:cxn>
                </a:cxnLst>
                <a:rect l="0" t="0" r="r" b="b"/>
                <a:pathLst>
                  <a:path w="1857" h="1855">
                    <a:moveTo>
                      <a:pt x="929" y="0"/>
                    </a:moveTo>
                    <a:lnTo>
                      <a:pt x="1857" y="928"/>
                    </a:lnTo>
                    <a:lnTo>
                      <a:pt x="929" y="1855"/>
                    </a:lnTo>
                    <a:lnTo>
                      <a:pt x="0" y="928"/>
                    </a:lnTo>
                    <a:lnTo>
                      <a:pt x="929" y="0"/>
                    </a:lnTo>
                    <a:close/>
                  </a:path>
                </a:pathLst>
              </a:custGeom>
              <a:solidFill>
                <a:schemeClr val="accent2">
                  <a:lumMod val="20000"/>
                  <a:lumOff val="80000"/>
                </a:schemeClr>
              </a:solidFill>
              <a:ln w="0">
                <a:noFill/>
                <a:prstDash val="solid"/>
                <a:round/>
              </a:ln>
            </p:spPr>
            <p:txBody>
              <a:bodyPr vert="horz" wrap="square" lIns="128573" tIns="64286" rIns="128573" bIns="64286" numCol="1" anchor="t" anchorCtr="0" compatLnSpc="1"/>
              <a:lstStyle/>
              <a:p>
                <a:endParaRPr lang="zh-CN" altLang="en-US" sz="2000">
                  <a:solidFill>
                    <a:srgbClr val="000000"/>
                  </a:solidFill>
                </a:endParaRPr>
              </a:p>
            </p:txBody>
          </p:sp>
          <p:sp>
            <p:nvSpPr>
              <p:cNvPr id="54" name="Freeform 10"/>
              <p:cNvSpPr/>
              <p:nvPr/>
            </p:nvSpPr>
            <p:spPr bwMode="auto">
              <a:xfrm>
                <a:off x="6080090" y="4094113"/>
                <a:ext cx="954742" cy="954740"/>
              </a:xfrm>
              <a:custGeom>
                <a:avLst/>
                <a:gdLst>
                  <a:gd name="T0" fmla="*/ 307 w 613"/>
                  <a:gd name="T1" fmla="*/ 0 h 613"/>
                  <a:gd name="T2" fmla="*/ 613 w 613"/>
                  <a:gd name="T3" fmla="*/ 307 h 613"/>
                  <a:gd name="T4" fmla="*/ 307 w 613"/>
                  <a:gd name="T5" fmla="*/ 613 h 613"/>
                  <a:gd name="T6" fmla="*/ 0 w 613"/>
                  <a:gd name="T7" fmla="*/ 307 h 613"/>
                  <a:gd name="T8" fmla="*/ 307 w 613"/>
                  <a:gd name="T9" fmla="*/ 0 h 613"/>
                </a:gdLst>
                <a:ahLst/>
                <a:cxnLst>
                  <a:cxn ang="0">
                    <a:pos x="T0" y="T1"/>
                  </a:cxn>
                  <a:cxn ang="0">
                    <a:pos x="T2" y="T3"/>
                  </a:cxn>
                  <a:cxn ang="0">
                    <a:pos x="T4" y="T5"/>
                  </a:cxn>
                  <a:cxn ang="0">
                    <a:pos x="T6" y="T7"/>
                  </a:cxn>
                  <a:cxn ang="0">
                    <a:pos x="T8" y="T9"/>
                  </a:cxn>
                </a:cxnLst>
                <a:rect l="0" t="0" r="r" b="b"/>
                <a:pathLst>
                  <a:path w="613" h="613">
                    <a:moveTo>
                      <a:pt x="307" y="0"/>
                    </a:moveTo>
                    <a:lnTo>
                      <a:pt x="613" y="307"/>
                    </a:lnTo>
                    <a:lnTo>
                      <a:pt x="307" y="613"/>
                    </a:lnTo>
                    <a:lnTo>
                      <a:pt x="0" y="307"/>
                    </a:lnTo>
                    <a:lnTo>
                      <a:pt x="307" y="0"/>
                    </a:lnTo>
                    <a:close/>
                  </a:path>
                </a:pathLst>
              </a:custGeom>
              <a:solidFill>
                <a:schemeClr val="accent6">
                  <a:lumMod val="60000"/>
                  <a:lumOff val="40000"/>
                </a:schemeClr>
              </a:solidFill>
              <a:ln w="0">
                <a:noFill/>
                <a:prstDash val="solid"/>
                <a:round/>
              </a:ln>
            </p:spPr>
            <p:txBody>
              <a:bodyPr vert="horz" wrap="square" lIns="128573" tIns="64286" rIns="128573" bIns="64286" numCol="1" anchor="t" anchorCtr="0" compatLnSpc="1"/>
              <a:lstStyle/>
              <a:p>
                <a:endParaRPr lang="zh-CN" altLang="en-US" sz="2000">
                  <a:solidFill>
                    <a:srgbClr val="000000"/>
                  </a:solidFill>
                </a:endParaRPr>
              </a:p>
            </p:txBody>
          </p:sp>
          <p:sp>
            <p:nvSpPr>
              <p:cNvPr id="55" name="Freeform 12"/>
              <p:cNvSpPr/>
              <p:nvPr/>
            </p:nvSpPr>
            <p:spPr bwMode="auto">
              <a:xfrm>
                <a:off x="6547737" y="1928090"/>
                <a:ext cx="1141212" cy="1137973"/>
              </a:xfrm>
              <a:custGeom>
                <a:avLst/>
                <a:gdLst>
                  <a:gd name="T0" fmla="*/ 528 w 1057"/>
                  <a:gd name="T1" fmla="*/ 0 h 1054"/>
                  <a:gd name="T2" fmla="*/ 1057 w 1057"/>
                  <a:gd name="T3" fmla="*/ 527 h 1054"/>
                  <a:gd name="T4" fmla="*/ 528 w 1057"/>
                  <a:gd name="T5" fmla="*/ 1054 h 1054"/>
                  <a:gd name="T6" fmla="*/ 510 w 1057"/>
                  <a:gd name="T7" fmla="*/ 1037 h 1054"/>
                  <a:gd name="T8" fmla="*/ 0 w 1057"/>
                  <a:gd name="T9" fmla="*/ 527 h 1054"/>
                  <a:gd name="T10" fmla="*/ 510 w 1057"/>
                  <a:gd name="T11" fmla="*/ 17 h 1054"/>
                  <a:gd name="T12" fmla="*/ 528 w 1057"/>
                  <a:gd name="T13" fmla="*/ 0 h 1054"/>
                </a:gdLst>
                <a:ahLst/>
                <a:cxnLst>
                  <a:cxn ang="0">
                    <a:pos x="T0" y="T1"/>
                  </a:cxn>
                  <a:cxn ang="0">
                    <a:pos x="T2" y="T3"/>
                  </a:cxn>
                  <a:cxn ang="0">
                    <a:pos x="T4" y="T5"/>
                  </a:cxn>
                  <a:cxn ang="0">
                    <a:pos x="T6" y="T7"/>
                  </a:cxn>
                  <a:cxn ang="0">
                    <a:pos x="T8" y="T9"/>
                  </a:cxn>
                  <a:cxn ang="0">
                    <a:pos x="T10" y="T11"/>
                  </a:cxn>
                  <a:cxn ang="0">
                    <a:pos x="T12" y="T13"/>
                  </a:cxn>
                </a:cxnLst>
                <a:rect l="0" t="0" r="r" b="b"/>
                <a:pathLst>
                  <a:path w="1057" h="1054">
                    <a:moveTo>
                      <a:pt x="528" y="0"/>
                    </a:moveTo>
                    <a:lnTo>
                      <a:pt x="1057" y="527"/>
                    </a:lnTo>
                    <a:lnTo>
                      <a:pt x="528" y="1054"/>
                    </a:lnTo>
                    <a:lnTo>
                      <a:pt x="510" y="1037"/>
                    </a:lnTo>
                    <a:lnTo>
                      <a:pt x="0" y="527"/>
                    </a:lnTo>
                    <a:lnTo>
                      <a:pt x="510" y="17"/>
                    </a:lnTo>
                    <a:lnTo>
                      <a:pt x="528" y="0"/>
                    </a:lnTo>
                    <a:close/>
                  </a:path>
                </a:pathLst>
              </a:custGeom>
              <a:solidFill>
                <a:schemeClr val="accent1">
                  <a:lumMod val="60000"/>
                  <a:lumOff val="40000"/>
                </a:schemeClr>
              </a:solidFill>
              <a:ln w="0">
                <a:noFill/>
                <a:prstDash val="solid"/>
                <a:round/>
              </a:ln>
            </p:spPr>
            <p:txBody>
              <a:bodyPr vert="horz" wrap="square" lIns="128573" tIns="64286" rIns="128573" bIns="64286" numCol="1" anchor="t" anchorCtr="0" compatLnSpc="1"/>
              <a:lstStyle/>
              <a:p>
                <a:endParaRPr lang="zh-CN" altLang="en-US" sz="2000">
                  <a:solidFill>
                    <a:srgbClr val="000000"/>
                  </a:solidFill>
                </a:endParaRPr>
              </a:p>
            </p:txBody>
          </p:sp>
          <p:sp>
            <p:nvSpPr>
              <p:cNvPr id="56" name="Freeform 7"/>
              <p:cNvSpPr/>
              <p:nvPr/>
            </p:nvSpPr>
            <p:spPr bwMode="auto">
              <a:xfrm>
                <a:off x="3228513" y="4574550"/>
                <a:ext cx="560861" cy="558943"/>
              </a:xfrm>
              <a:custGeom>
                <a:avLst/>
                <a:gdLst>
                  <a:gd name="T0" fmla="*/ 145 w 292"/>
                  <a:gd name="T1" fmla="*/ 0 h 291"/>
                  <a:gd name="T2" fmla="*/ 292 w 292"/>
                  <a:gd name="T3" fmla="*/ 146 h 291"/>
                  <a:gd name="T4" fmla="*/ 145 w 292"/>
                  <a:gd name="T5" fmla="*/ 291 h 291"/>
                  <a:gd name="T6" fmla="*/ 0 w 292"/>
                  <a:gd name="T7" fmla="*/ 146 h 291"/>
                  <a:gd name="T8" fmla="*/ 145 w 292"/>
                  <a:gd name="T9" fmla="*/ 0 h 291"/>
                </a:gdLst>
                <a:ahLst/>
                <a:cxnLst>
                  <a:cxn ang="0">
                    <a:pos x="T0" y="T1"/>
                  </a:cxn>
                  <a:cxn ang="0">
                    <a:pos x="T2" y="T3"/>
                  </a:cxn>
                  <a:cxn ang="0">
                    <a:pos x="T4" y="T5"/>
                  </a:cxn>
                  <a:cxn ang="0">
                    <a:pos x="T6" y="T7"/>
                  </a:cxn>
                  <a:cxn ang="0">
                    <a:pos x="T8" y="T9"/>
                  </a:cxn>
                </a:cxnLst>
                <a:rect l="0" t="0" r="r" b="b"/>
                <a:pathLst>
                  <a:path w="292" h="291">
                    <a:moveTo>
                      <a:pt x="145" y="0"/>
                    </a:moveTo>
                    <a:lnTo>
                      <a:pt x="292" y="146"/>
                    </a:lnTo>
                    <a:lnTo>
                      <a:pt x="145" y="291"/>
                    </a:lnTo>
                    <a:lnTo>
                      <a:pt x="0" y="146"/>
                    </a:lnTo>
                    <a:lnTo>
                      <a:pt x="145" y="0"/>
                    </a:lnTo>
                    <a:close/>
                  </a:path>
                </a:pathLst>
              </a:custGeom>
              <a:solidFill>
                <a:schemeClr val="accent3">
                  <a:lumMod val="40000"/>
                  <a:lumOff val="60000"/>
                </a:schemeClr>
              </a:solidFill>
              <a:ln w="0">
                <a:noFill/>
                <a:prstDash val="solid"/>
                <a:round/>
              </a:ln>
            </p:spPr>
            <p:txBody>
              <a:bodyPr vert="horz" wrap="square" lIns="128573" tIns="64286" rIns="128573" bIns="64286" numCol="1" anchor="t" anchorCtr="0" compatLnSpc="1"/>
              <a:lstStyle/>
              <a:p>
                <a:endParaRPr lang="zh-CN" altLang="en-US" sz="2000">
                  <a:solidFill>
                    <a:srgbClr val="000000"/>
                  </a:solidFill>
                </a:endParaRPr>
              </a:p>
            </p:txBody>
          </p:sp>
          <p:sp>
            <p:nvSpPr>
              <p:cNvPr id="57" name="Freeform 7"/>
              <p:cNvSpPr/>
              <p:nvPr/>
            </p:nvSpPr>
            <p:spPr bwMode="auto">
              <a:xfrm>
                <a:off x="5049615" y="664788"/>
                <a:ext cx="560862" cy="558942"/>
              </a:xfrm>
              <a:custGeom>
                <a:avLst/>
                <a:gdLst>
                  <a:gd name="T0" fmla="*/ 145 w 292"/>
                  <a:gd name="T1" fmla="*/ 0 h 291"/>
                  <a:gd name="T2" fmla="*/ 292 w 292"/>
                  <a:gd name="T3" fmla="*/ 146 h 291"/>
                  <a:gd name="T4" fmla="*/ 145 w 292"/>
                  <a:gd name="T5" fmla="*/ 291 h 291"/>
                  <a:gd name="T6" fmla="*/ 0 w 292"/>
                  <a:gd name="T7" fmla="*/ 146 h 291"/>
                  <a:gd name="T8" fmla="*/ 145 w 292"/>
                  <a:gd name="T9" fmla="*/ 0 h 291"/>
                </a:gdLst>
                <a:ahLst/>
                <a:cxnLst>
                  <a:cxn ang="0">
                    <a:pos x="T0" y="T1"/>
                  </a:cxn>
                  <a:cxn ang="0">
                    <a:pos x="T2" y="T3"/>
                  </a:cxn>
                  <a:cxn ang="0">
                    <a:pos x="T4" y="T5"/>
                  </a:cxn>
                  <a:cxn ang="0">
                    <a:pos x="T6" y="T7"/>
                  </a:cxn>
                  <a:cxn ang="0">
                    <a:pos x="T8" y="T9"/>
                  </a:cxn>
                </a:cxnLst>
                <a:rect l="0" t="0" r="r" b="b"/>
                <a:pathLst>
                  <a:path w="292" h="291">
                    <a:moveTo>
                      <a:pt x="145" y="0"/>
                    </a:moveTo>
                    <a:lnTo>
                      <a:pt x="292" y="146"/>
                    </a:lnTo>
                    <a:lnTo>
                      <a:pt x="145" y="291"/>
                    </a:lnTo>
                    <a:lnTo>
                      <a:pt x="0" y="146"/>
                    </a:lnTo>
                    <a:lnTo>
                      <a:pt x="145" y="0"/>
                    </a:lnTo>
                    <a:close/>
                  </a:path>
                </a:pathLst>
              </a:custGeom>
              <a:solidFill>
                <a:schemeClr val="accent1"/>
              </a:solidFill>
              <a:ln w="0">
                <a:noFill/>
                <a:prstDash val="solid"/>
                <a:round/>
              </a:ln>
            </p:spPr>
            <p:txBody>
              <a:bodyPr vert="horz" wrap="square" lIns="128573" tIns="64286" rIns="128573" bIns="64286" numCol="1" anchor="t" anchorCtr="0" compatLnSpc="1"/>
              <a:lstStyle/>
              <a:p>
                <a:endParaRPr lang="zh-CN" altLang="en-US" sz="2000">
                  <a:solidFill>
                    <a:srgbClr val="000000"/>
                  </a:solidFill>
                </a:endParaRPr>
              </a:p>
            </p:txBody>
          </p:sp>
        </p:grpSp>
      </p:grpSp>
      <p:grpSp>
        <p:nvGrpSpPr>
          <p:cNvPr id="35" name="Group 1"/>
          <p:cNvGrpSpPr/>
          <p:nvPr/>
        </p:nvGrpSpPr>
        <p:grpSpPr>
          <a:xfrm>
            <a:off x="5192289" y="4094086"/>
            <a:ext cx="1224000" cy="56012"/>
            <a:chOff x="10866255" y="8448874"/>
            <a:chExt cx="2738812" cy="73150"/>
          </a:xfrm>
          <a:solidFill>
            <a:schemeClr val="tx1">
              <a:lumMod val="75000"/>
              <a:lumOff val="25000"/>
            </a:schemeClr>
          </a:solidFill>
        </p:grpSpPr>
        <p:sp>
          <p:nvSpPr>
            <p:cNvPr id="36" name="Rectangle 11"/>
            <p:cNvSpPr/>
            <p:nvPr/>
          </p:nvSpPr>
          <p:spPr>
            <a:xfrm flipV="1">
              <a:off x="10866255" y="8448874"/>
              <a:ext cx="407521" cy="7315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solidFill>
                  <a:srgbClr val="FFFFFF"/>
                </a:solidFill>
                <a:latin typeface="微软雅黑" panose="020B0503020204020204" pitchFamily="34" charset="-122"/>
              </a:endParaRPr>
            </a:p>
          </p:txBody>
        </p:sp>
        <p:sp>
          <p:nvSpPr>
            <p:cNvPr id="37" name="Rectangle 12"/>
            <p:cNvSpPr/>
            <p:nvPr/>
          </p:nvSpPr>
          <p:spPr>
            <a:xfrm flipV="1">
              <a:off x="11330497" y="8448874"/>
              <a:ext cx="407521" cy="7315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solidFill>
                  <a:srgbClr val="FFFFFF"/>
                </a:solidFill>
                <a:latin typeface="微软雅黑" panose="020B0503020204020204" pitchFamily="34" charset="-122"/>
              </a:endParaRPr>
            </a:p>
          </p:txBody>
        </p:sp>
        <p:sp>
          <p:nvSpPr>
            <p:cNvPr id="38" name="Rectangle 13"/>
            <p:cNvSpPr/>
            <p:nvPr/>
          </p:nvSpPr>
          <p:spPr>
            <a:xfrm flipV="1">
              <a:off x="11809200" y="8448874"/>
              <a:ext cx="407521" cy="7315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solidFill>
                  <a:srgbClr val="FFFFFF"/>
                </a:solidFill>
                <a:latin typeface="微软雅黑" panose="020B0503020204020204" pitchFamily="34" charset="-122"/>
              </a:endParaRPr>
            </a:p>
          </p:txBody>
        </p:sp>
        <p:sp>
          <p:nvSpPr>
            <p:cNvPr id="39" name="Rectangle 14"/>
            <p:cNvSpPr/>
            <p:nvPr/>
          </p:nvSpPr>
          <p:spPr>
            <a:xfrm flipV="1">
              <a:off x="12273541" y="8448874"/>
              <a:ext cx="407521" cy="7315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solidFill>
                  <a:srgbClr val="FFFFFF"/>
                </a:solidFill>
                <a:latin typeface="微软雅黑" panose="020B0503020204020204" pitchFamily="34" charset="-122"/>
              </a:endParaRPr>
            </a:p>
          </p:txBody>
        </p:sp>
        <p:sp>
          <p:nvSpPr>
            <p:cNvPr id="40" name="Rectangle 15"/>
            <p:cNvSpPr/>
            <p:nvPr/>
          </p:nvSpPr>
          <p:spPr>
            <a:xfrm flipV="1">
              <a:off x="12737783" y="8448874"/>
              <a:ext cx="407521" cy="7315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solidFill>
                  <a:srgbClr val="FFFFFF"/>
                </a:solidFill>
                <a:latin typeface="微软雅黑" panose="020B0503020204020204" pitchFamily="34" charset="-122"/>
              </a:endParaRPr>
            </a:p>
          </p:txBody>
        </p:sp>
        <p:sp>
          <p:nvSpPr>
            <p:cNvPr id="41" name="Rectangle 16"/>
            <p:cNvSpPr/>
            <p:nvPr/>
          </p:nvSpPr>
          <p:spPr>
            <a:xfrm flipV="1">
              <a:off x="13197546" y="8448874"/>
              <a:ext cx="407521" cy="7315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solidFill>
                  <a:srgbClr val="FFFFFF"/>
                </a:solidFill>
                <a:latin typeface="微软雅黑" panose="020B0503020204020204" pitchFamily="34" charset="-122"/>
              </a:endParaRPr>
            </a:p>
          </p:txBody>
        </p:sp>
      </p:grpSp>
      <p:sp>
        <p:nvSpPr>
          <p:cNvPr id="46" name="矩形 45"/>
          <p:cNvSpPr/>
          <p:nvPr/>
        </p:nvSpPr>
        <p:spPr>
          <a:xfrm>
            <a:off x="9899430" y="5482759"/>
            <a:ext cx="2073003" cy="523220"/>
          </a:xfrm>
          <a:prstGeom prst="rect">
            <a:avLst/>
          </a:prstGeom>
        </p:spPr>
        <p:txBody>
          <a:bodyPr wrap="none">
            <a:spAutoFit/>
          </a:bodyPr>
          <a:lstStyle/>
          <a:p>
            <a:r>
              <a:rPr lang="en-US" altLang="zh-CN" sz="2800" b="1" i="1" dirty="0">
                <a:solidFill>
                  <a:srgbClr val="E6E6E6"/>
                </a:solidFill>
                <a:latin typeface="微软雅黑" panose="020B0503020204020204" pitchFamily="34" charset="-122"/>
              </a:rPr>
              <a:t>2019/9/11</a:t>
            </a:r>
            <a:endParaRPr lang="zh-CN" altLang="en-US" sz="2800" b="1" i="1" dirty="0">
              <a:solidFill>
                <a:srgbClr val="E6E6E6"/>
              </a:solidFill>
              <a:latin typeface="微软雅黑" panose="020B0503020204020204" pitchFamily="34" charset="-122"/>
            </a:endParaRPr>
          </a:p>
        </p:txBody>
      </p:sp>
      <p:grpSp>
        <p:nvGrpSpPr>
          <p:cNvPr id="47" name="组合 46"/>
          <p:cNvGrpSpPr/>
          <p:nvPr/>
        </p:nvGrpSpPr>
        <p:grpSpPr>
          <a:xfrm>
            <a:off x="7124881" y="4207737"/>
            <a:ext cx="2273526" cy="181736"/>
            <a:chOff x="8944758" y="2779522"/>
            <a:chExt cx="1252780" cy="113577"/>
          </a:xfrm>
        </p:grpSpPr>
        <p:sp>
          <p:nvSpPr>
            <p:cNvPr id="48" name="矩形 47"/>
            <p:cNvSpPr/>
            <p:nvPr/>
          </p:nvSpPr>
          <p:spPr>
            <a:xfrm flipV="1">
              <a:off x="8944758" y="2779522"/>
              <a:ext cx="638991" cy="11357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9" name="矩形 48"/>
            <p:cNvSpPr/>
            <p:nvPr/>
          </p:nvSpPr>
          <p:spPr>
            <a:xfrm flipV="1">
              <a:off x="9558547" y="2779522"/>
              <a:ext cx="638991" cy="1135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58" name="文本框 3"/>
          <p:cNvSpPr txBox="1"/>
          <p:nvPr/>
        </p:nvSpPr>
        <p:spPr>
          <a:xfrm>
            <a:off x="3248005" y="3603292"/>
            <a:ext cx="5112568" cy="707886"/>
          </a:xfrm>
          <a:prstGeom prst="rect">
            <a:avLst/>
          </a:prstGeom>
          <a:noFill/>
          <a:effectLst/>
        </p:spPr>
        <p:txBody>
          <a:bodyPr wrap="square" rtlCol="0">
            <a:spAutoFit/>
          </a:bodyPr>
          <a:lstStyle/>
          <a:p>
            <a:pPr algn="ctr"/>
            <a:r>
              <a:rPr lang="en-US" altLang="zh-CN" sz="2000" b="1" dirty="0">
                <a:solidFill>
                  <a:srgbClr val="000000"/>
                </a:solidFill>
                <a:latin typeface="微软雅黑" panose="020B0503020204020204" pitchFamily="34" charset="-122"/>
              </a:rPr>
              <a:t>| </a:t>
            </a:r>
            <a:r>
              <a:rPr lang="zh-CN" altLang="en-US" sz="2000" b="1" dirty="0">
                <a:solidFill>
                  <a:srgbClr val="000000"/>
                </a:solidFill>
                <a:latin typeface="微软雅黑" panose="020B0503020204020204" pitchFamily="34" charset="-122"/>
              </a:rPr>
              <a:t>专业 </a:t>
            </a:r>
            <a:r>
              <a:rPr lang="en-US" altLang="zh-CN" sz="2000" b="1" dirty="0">
                <a:solidFill>
                  <a:srgbClr val="000000"/>
                </a:solidFill>
                <a:latin typeface="微软雅黑" panose="020B0503020204020204" pitchFamily="34" charset="-122"/>
              </a:rPr>
              <a:t>| </a:t>
            </a:r>
            <a:r>
              <a:rPr lang="zh-CN" altLang="en-US" sz="2000" b="1" dirty="0">
                <a:solidFill>
                  <a:srgbClr val="000000"/>
                </a:solidFill>
                <a:latin typeface="微软雅黑" panose="020B0503020204020204" pitchFamily="34" charset="-122"/>
              </a:rPr>
              <a:t>客观 </a:t>
            </a:r>
            <a:r>
              <a:rPr lang="en-US" altLang="zh-CN" sz="2000" b="1" dirty="0">
                <a:solidFill>
                  <a:srgbClr val="000000"/>
                </a:solidFill>
                <a:latin typeface="微软雅黑" panose="020B0503020204020204" pitchFamily="34" charset="-122"/>
              </a:rPr>
              <a:t>| </a:t>
            </a:r>
            <a:r>
              <a:rPr lang="zh-CN" altLang="en-US" sz="2000" b="1" dirty="0">
                <a:solidFill>
                  <a:srgbClr val="000000"/>
                </a:solidFill>
                <a:latin typeface="微软雅黑" panose="020B0503020204020204" pitchFamily="34" charset="-122"/>
              </a:rPr>
              <a:t>公正 </a:t>
            </a:r>
            <a:r>
              <a:rPr lang="en-US" altLang="zh-CN" sz="2000" b="1" dirty="0">
                <a:solidFill>
                  <a:srgbClr val="000000"/>
                </a:solidFill>
                <a:latin typeface="微软雅黑" panose="020B0503020204020204" pitchFamily="34" charset="-122"/>
              </a:rPr>
              <a:t>|</a:t>
            </a:r>
          </a:p>
          <a:p>
            <a:pPr algn="ctr"/>
            <a:endParaRPr lang="en-US" altLang="zh-CN" sz="2000" b="1" dirty="0">
              <a:solidFill>
                <a:srgbClr val="000000"/>
              </a:solidFill>
              <a:latin typeface="微软雅黑" panose="020B0503020204020204" pitchFamily="34" charset="-122"/>
            </a:endParaRPr>
          </a:p>
        </p:txBody>
      </p:sp>
      <p:pic>
        <p:nvPicPr>
          <p:cNvPr id="64" name="Picture 256"/>
          <p:cNvPicPr>
            <a:picLocks noChangeAspect="1"/>
          </p:cNvPicPr>
          <p:nvPr/>
        </p:nvPicPr>
        <p:blipFill>
          <a:blip r:embed="rId5" cstate="email"/>
          <a:stretch>
            <a:fillRect/>
          </a:stretch>
        </p:blipFill>
        <p:spPr>
          <a:xfrm>
            <a:off x="2399540" y="3309818"/>
            <a:ext cx="550654" cy="557362"/>
          </a:xfrm>
          <a:prstGeom prst="rect">
            <a:avLst/>
          </a:prstGeom>
          <a:effectLst>
            <a:outerShdw blurRad="63500" sx="102000" sy="102000" algn="ctr" rotWithShape="0">
              <a:prstClr val="black">
                <a:alpha val="40000"/>
              </a:prstClr>
            </a:outerShdw>
          </a:effectLst>
        </p:spPr>
      </p:pic>
      <p:cxnSp>
        <p:nvCxnSpPr>
          <p:cNvPr id="65" name="Straight Connector 262"/>
          <p:cNvCxnSpPr/>
          <p:nvPr/>
        </p:nvCxnSpPr>
        <p:spPr>
          <a:xfrm>
            <a:off x="1700486" y="3002736"/>
            <a:ext cx="976613" cy="592840"/>
          </a:xfrm>
          <a:prstGeom prst="line">
            <a:avLst/>
          </a:prstGeom>
          <a:ln>
            <a:solidFill>
              <a:schemeClr val="accent3">
                <a:lumMod val="60000"/>
                <a:lumOff val="40000"/>
              </a:schemeClr>
            </a:solidFill>
            <a:tailEnd type="oval" w="med" len="med"/>
          </a:ln>
        </p:spPr>
        <p:style>
          <a:lnRef idx="1">
            <a:schemeClr val="accent1"/>
          </a:lnRef>
          <a:fillRef idx="0">
            <a:schemeClr val="accent1"/>
          </a:fillRef>
          <a:effectRef idx="0">
            <a:schemeClr val="accent1"/>
          </a:effectRef>
          <a:fontRef idx="minor">
            <a:schemeClr val="tx1"/>
          </a:fontRef>
        </p:style>
      </p:cxnSp>
      <p:pic>
        <p:nvPicPr>
          <p:cNvPr id="60" name="图片 59" descr="微信截图_20180530110644.png"/>
          <p:cNvPicPr>
            <a:picLocks noChangeAspect="1"/>
          </p:cNvPicPr>
          <p:nvPr/>
        </p:nvPicPr>
        <p:blipFill>
          <a:blip r:embed="rId6">
            <a:clrChange>
              <a:clrFrom>
                <a:srgbClr val="FFFFFF"/>
              </a:clrFrom>
              <a:clrTo>
                <a:srgbClr val="FFFFFF">
                  <a:alpha val="0"/>
                </a:srgbClr>
              </a:clrTo>
            </a:clrChange>
            <a:duotone>
              <a:schemeClr val="accent4">
                <a:shade val="45000"/>
                <a:satMod val="135000"/>
              </a:schemeClr>
              <a:prstClr val="white"/>
            </a:duotone>
          </a:blip>
          <a:srcRect b="3718"/>
          <a:stretch>
            <a:fillRect/>
          </a:stretch>
        </p:blipFill>
        <p:spPr>
          <a:xfrm>
            <a:off x="9597321" y="2292837"/>
            <a:ext cx="2594679" cy="1096750"/>
          </a:xfrm>
          <a:prstGeom prst="rect">
            <a:avLst/>
          </a:prstGeom>
          <a:noFill/>
          <a:ln>
            <a:noFill/>
          </a:ln>
        </p:spPr>
      </p:pic>
      <p:sp>
        <p:nvSpPr>
          <p:cNvPr id="66" name="Rectangle 218"/>
          <p:cNvSpPr/>
          <p:nvPr/>
        </p:nvSpPr>
        <p:spPr bwMode="auto">
          <a:xfrm>
            <a:off x="330636" y="2424889"/>
            <a:ext cx="2038565" cy="608714"/>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9953" tIns="69956" rIns="69953" bIns="69962" numCol="1" rtlCol="0" anchor="ctr" anchorCtr="0" compatLnSpc="1"/>
          <a:lstStyle/>
          <a:p>
            <a:pPr algn="ctr" defTabSz="932180">
              <a:defRPr/>
            </a:pPr>
            <a:r>
              <a:rPr lang="zh-CN" altLang="en-US" i="1" dirty="0">
                <a:solidFill>
                  <a:srgbClr val="0187AC">
                    <a:lumMod val="20000"/>
                    <a:lumOff val="80000"/>
                  </a:srgbClr>
                </a:solidFill>
                <a:latin typeface="AdobeFangsongStd-Regular" panose="02020400000000000000" pitchFamily="18" charset="-122"/>
                <a:ea typeface="华文细黑" panose="02010600040101010101" pitchFamily="2" charset="-122"/>
                <a:cs typeface="Segoe UI" panose="020B0502040204020203" pitchFamily="34" charset="0"/>
              </a:rPr>
              <a:t>大数据分析</a:t>
            </a:r>
            <a:endParaRPr lang="en-US" i="1" dirty="0">
              <a:solidFill>
                <a:srgbClr val="0187AC">
                  <a:lumMod val="20000"/>
                  <a:lumOff val="80000"/>
                </a:srgbClr>
              </a:solidFill>
              <a:latin typeface="AdobeFangsongStd-Regular" panose="02020400000000000000" pitchFamily="18" charset="-122"/>
              <a:ea typeface="华文细黑" panose="02010600040101010101" pitchFamily="2" charset="-122"/>
              <a:cs typeface="Segoe UI" panose="020B0502040204020203" pitchFamily="34" charset="0"/>
            </a:endParaRPr>
          </a:p>
        </p:txBody>
      </p:sp>
      <p:sp>
        <p:nvSpPr>
          <p:cNvPr id="67" name="Rectangle 218"/>
          <p:cNvSpPr/>
          <p:nvPr/>
        </p:nvSpPr>
        <p:spPr bwMode="auto">
          <a:xfrm>
            <a:off x="9041205" y="4256246"/>
            <a:ext cx="1174854" cy="489169"/>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9953" tIns="69956" rIns="69953" bIns="69962" numCol="1" rtlCol="0" anchor="ctr" anchorCtr="0" compatLnSpc="1"/>
          <a:lstStyle/>
          <a:p>
            <a:pPr defTabSz="932180">
              <a:defRPr/>
            </a:pPr>
            <a:r>
              <a:rPr lang="zh-CN" altLang="en-US" i="1" dirty="0">
                <a:solidFill>
                  <a:srgbClr val="0187AC">
                    <a:lumMod val="20000"/>
                    <a:lumOff val="80000"/>
                  </a:srgbClr>
                </a:solidFill>
                <a:latin typeface="AdobeFangsongStd-Regular" panose="02020400000000000000" pitchFamily="18" charset="-122"/>
                <a:ea typeface="华文细黑" panose="02010600040101010101" pitchFamily="2" charset="-122"/>
                <a:cs typeface="Segoe UI" panose="020B0502040204020203" pitchFamily="34" charset="0"/>
              </a:rPr>
              <a:t>智能风控</a:t>
            </a:r>
            <a:endParaRPr lang="en-US" i="1" dirty="0">
              <a:solidFill>
                <a:srgbClr val="0187AC">
                  <a:lumMod val="20000"/>
                  <a:lumOff val="80000"/>
                </a:srgbClr>
              </a:solidFill>
              <a:latin typeface="AdobeFangsongStd-Regular" panose="02020400000000000000" pitchFamily="18" charset="-122"/>
              <a:ea typeface="华文细黑" panose="02010600040101010101" pitchFamily="2" charset="-122"/>
              <a:cs typeface="Segoe UI" panose="020B0502040204020203" pitchFamily="34" charset="0"/>
            </a:endParaRPr>
          </a:p>
        </p:txBody>
      </p:sp>
      <p:pic>
        <p:nvPicPr>
          <p:cNvPr id="68" name="Picture 256"/>
          <p:cNvPicPr>
            <a:picLocks noChangeAspect="1"/>
          </p:cNvPicPr>
          <p:nvPr/>
        </p:nvPicPr>
        <p:blipFill>
          <a:blip r:embed="rId5" cstate="email"/>
          <a:stretch>
            <a:fillRect/>
          </a:stretch>
        </p:blipFill>
        <p:spPr>
          <a:xfrm>
            <a:off x="7047202" y="4628555"/>
            <a:ext cx="550654" cy="557362"/>
          </a:xfrm>
          <a:prstGeom prst="rect">
            <a:avLst/>
          </a:prstGeom>
          <a:effectLst>
            <a:outerShdw blurRad="63500" sx="102000" sy="102000" algn="ctr" rotWithShape="0">
              <a:prstClr val="black">
                <a:alpha val="40000"/>
              </a:prstClr>
            </a:outerShdw>
          </a:effectLst>
        </p:spPr>
      </p:pic>
      <p:cxnSp>
        <p:nvCxnSpPr>
          <p:cNvPr id="69" name="Straight Connector 262"/>
          <p:cNvCxnSpPr/>
          <p:nvPr/>
        </p:nvCxnSpPr>
        <p:spPr>
          <a:xfrm rot="10800000" flipV="1">
            <a:off x="7399949" y="4563895"/>
            <a:ext cx="1641257" cy="325130"/>
          </a:xfrm>
          <a:prstGeom prst="line">
            <a:avLst/>
          </a:prstGeom>
          <a:ln>
            <a:solidFill>
              <a:schemeClr val="accent3">
                <a:lumMod val="60000"/>
                <a:lumOff val="40000"/>
              </a:schemeClr>
            </a:solidFill>
            <a:tailEnd type="oval" w="med" len="med"/>
          </a:ln>
        </p:spPr>
        <p:style>
          <a:lnRef idx="1">
            <a:schemeClr val="accent1"/>
          </a:lnRef>
          <a:fillRef idx="0">
            <a:schemeClr val="accent1"/>
          </a:fillRef>
          <a:effectRef idx="0">
            <a:schemeClr val="accent1"/>
          </a:effectRef>
          <a:fontRef idx="minor">
            <a:schemeClr val="tx1"/>
          </a:fontRef>
        </p:style>
      </p:cxnSp>
      <p:grpSp>
        <p:nvGrpSpPr>
          <p:cNvPr id="75" name="组合 74"/>
          <p:cNvGrpSpPr/>
          <p:nvPr/>
        </p:nvGrpSpPr>
        <p:grpSpPr>
          <a:xfrm>
            <a:off x="9144000" y="1923386"/>
            <a:ext cx="1261242" cy="1278538"/>
            <a:chOff x="8658393" y="1592071"/>
            <a:chExt cx="2038565" cy="1846344"/>
          </a:xfrm>
        </p:grpSpPr>
        <p:sp>
          <p:nvSpPr>
            <p:cNvPr id="72" name="Rectangle 218"/>
            <p:cNvSpPr/>
            <p:nvPr/>
          </p:nvSpPr>
          <p:spPr bwMode="auto">
            <a:xfrm>
              <a:off x="8658393" y="1592071"/>
              <a:ext cx="2038565" cy="608714"/>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9953" tIns="69956" rIns="69953" bIns="69962" numCol="1" rtlCol="0" anchor="ctr" anchorCtr="0" compatLnSpc="1"/>
            <a:lstStyle/>
            <a:p>
              <a:pPr algn="ctr" defTabSz="932180">
                <a:defRPr/>
              </a:pPr>
              <a:r>
                <a:rPr lang="zh-CN" altLang="en-US" i="1" dirty="0">
                  <a:solidFill>
                    <a:srgbClr val="41B7D0">
                      <a:lumMod val="20000"/>
                      <a:lumOff val="80000"/>
                    </a:srgbClr>
                  </a:solidFill>
                  <a:latin typeface="AdobeFangsongStd-Regular" panose="02020400000000000000" pitchFamily="18" charset="-122"/>
                  <a:ea typeface="华文细黑" panose="02010600040101010101" pitchFamily="2" charset="-122"/>
                  <a:cs typeface="Segoe UI" panose="020B0502040204020203" pitchFamily="34" charset="0"/>
                </a:rPr>
                <a:t>风控建模</a:t>
              </a:r>
              <a:endParaRPr lang="en-US" i="1" dirty="0">
                <a:solidFill>
                  <a:srgbClr val="41B7D0">
                    <a:lumMod val="20000"/>
                    <a:lumOff val="80000"/>
                  </a:srgbClr>
                </a:solidFill>
                <a:latin typeface="AdobeFangsongStd-Regular" panose="02020400000000000000" pitchFamily="18" charset="-122"/>
                <a:ea typeface="华文细黑" panose="02010600040101010101" pitchFamily="2" charset="-122"/>
                <a:cs typeface="Segoe UI" panose="020B0502040204020203" pitchFamily="34" charset="0"/>
              </a:endParaRPr>
            </a:p>
          </p:txBody>
        </p:sp>
        <p:pic>
          <p:nvPicPr>
            <p:cNvPr id="73" name="Picture 256"/>
            <p:cNvPicPr>
              <a:picLocks noChangeAspect="1"/>
            </p:cNvPicPr>
            <p:nvPr/>
          </p:nvPicPr>
          <p:blipFill>
            <a:blip r:embed="rId5" cstate="email"/>
            <a:stretch>
              <a:fillRect/>
            </a:stretch>
          </p:blipFill>
          <p:spPr>
            <a:xfrm>
              <a:off x="9404866" y="2881053"/>
              <a:ext cx="550654" cy="557362"/>
            </a:xfrm>
            <a:prstGeom prst="rect">
              <a:avLst/>
            </a:prstGeom>
            <a:effectLst>
              <a:outerShdw blurRad="63500" sx="102000" sy="102000" algn="ctr" rotWithShape="0">
                <a:prstClr val="black">
                  <a:alpha val="40000"/>
                </a:prstClr>
              </a:outerShdw>
            </a:effectLst>
          </p:spPr>
        </p:pic>
        <p:cxnSp>
          <p:nvCxnSpPr>
            <p:cNvPr id="74" name="Straight Connector 262"/>
            <p:cNvCxnSpPr/>
            <p:nvPr/>
          </p:nvCxnSpPr>
          <p:spPr>
            <a:xfrm>
              <a:off x="9367452" y="2160634"/>
              <a:ext cx="312741" cy="999100"/>
            </a:xfrm>
            <a:prstGeom prst="line">
              <a:avLst/>
            </a:prstGeom>
            <a:ln>
              <a:solidFill>
                <a:schemeClr val="accent1">
                  <a:lumMod val="20000"/>
                  <a:lumOff val="80000"/>
                </a:schemeClr>
              </a:solidFill>
              <a:tailEnd type="oval" w="med" len="med"/>
            </a:ln>
          </p:spPr>
          <p:style>
            <a:lnRef idx="1">
              <a:schemeClr val="accent1"/>
            </a:lnRef>
            <a:fillRef idx="0">
              <a:schemeClr val="accent1"/>
            </a:fillRef>
            <a:effectRef idx="0">
              <a:schemeClr val="accent1"/>
            </a:effectRef>
            <a:fontRef idx="minor">
              <a:schemeClr val="tx1"/>
            </a:fontRef>
          </p:style>
        </p:cxnSp>
      </p:grpSp>
      <p:pic>
        <p:nvPicPr>
          <p:cNvPr id="42" name="Picture 256"/>
          <p:cNvPicPr>
            <a:picLocks noChangeAspect="1"/>
          </p:cNvPicPr>
          <p:nvPr/>
        </p:nvPicPr>
        <p:blipFill>
          <a:blip r:embed="rId5" cstate="email"/>
          <a:stretch>
            <a:fillRect/>
          </a:stretch>
        </p:blipFill>
        <p:spPr>
          <a:xfrm>
            <a:off x="3916717" y="4799698"/>
            <a:ext cx="550654" cy="557362"/>
          </a:xfrm>
          <a:prstGeom prst="rect">
            <a:avLst/>
          </a:prstGeom>
          <a:effectLst>
            <a:outerShdw blurRad="63500" sx="102000" sy="102000" algn="ctr" rotWithShape="0">
              <a:prstClr val="black">
                <a:alpha val="40000"/>
              </a:prstClr>
            </a:outerShdw>
          </a:effectLst>
        </p:spPr>
      </p:pic>
      <p:cxnSp>
        <p:nvCxnSpPr>
          <p:cNvPr id="43" name="Straight Connector 262"/>
          <p:cNvCxnSpPr/>
          <p:nvPr/>
        </p:nvCxnSpPr>
        <p:spPr>
          <a:xfrm flipV="1">
            <a:off x="3548418" y="5085456"/>
            <a:ext cx="645858" cy="127989"/>
          </a:xfrm>
          <a:prstGeom prst="line">
            <a:avLst/>
          </a:prstGeom>
          <a:ln>
            <a:solidFill>
              <a:schemeClr val="accent3">
                <a:lumMod val="60000"/>
                <a:lumOff val="40000"/>
              </a:schemeClr>
            </a:solidFill>
            <a:tailEnd type="oval" w="med" len="med"/>
          </a:ln>
        </p:spPr>
        <p:style>
          <a:lnRef idx="1">
            <a:schemeClr val="accent1"/>
          </a:lnRef>
          <a:fillRef idx="0">
            <a:schemeClr val="accent1"/>
          </a:fillRef>
          <a:effectRef idx="0">
            <a:schemeClr val="accent1"/>
          </a:effectRef>
          <a:fontRef idx="minor">
            <a:schemeClr val="tx1"/>
          </a:fontRef>
        </p:style>
      </p:cxnSp>
      <p:sp>
        <p:nvSpPr>
          <p:cNvPr id="44" name="Rectangle 218"/>
          <p:cNvSpPr/>
          <p:nvPr/>
        </p:nvSpPr>
        <p:spPr bwMode="auto">
          <a:xfrm>
            <a:off x="2475622" y="4924703"/>
            <a:ext cx="1291172" cy="608714"/>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9953" tIns="69956" rIns="69953" bIns="69962" numCol="1" rtlCol="0" anchor="ctr" anchorCtr="0" compatLnSpc="1"/>
          <a:lstStyle/>
          <a:p>
            <a:pPr algn="ctr" defTabSz="932180">
              <a:defRPr/>
            </a:pPr>
            <a:r>
              <a:rPr lang="zh-CN" altLang="en-US" i="1" dirty="0">
                <a:solidFill>
                  <a:srgbClr val="0187AC">
                    <a:lumMod val="20000"/>
                    <a:lumOff val="80000"/>
                  </a:srgbClr>
                </a:solidFill>
                <a:latin typeface="AdobeFangsongStd-Regular" panose="02020400000000000000" pitchFamily="18" charset="-122"/>
                <a:ea typeface="华文细黑" panose="02010600040101010101" pitchFamily="2" charset="-122"/>
                <a:cs typeface="Segoe UI" panose="020B0502040204020203" pitchFamily="34" charset="0"/>
              </a:rPr>
              <a:t>区块链</a:t>
            </a:r>
            <a:endParaRPr lang="en-US" i="1" dirty="0">
              <a:solidFill>
                <a:srgbClr val="0187AC">
                  <a:lumMod val="20000"/>
                  <a:lumOff val="80000"/>
                </a:srgbClr>
              </a:solidFill>
              <a:latin typeface="AdobeFangsongStd-Regular" panose="02020400000000000000" pitchFamily="18" charset="-122"/>
              <a:ea typeface="华文细黑" panose="02010600040101010101" pitchFamily="2" charset="-122"/>
              <a:cs typeface="Segoe UI" panose="020B0502040204020203" pitchFamily="34" charset="0"/>
            </a:endParaRPr>
          </a:p>
        </p:txBody>
      </p:sp>
      <p:grpSp>
        <p:nvGrpSpPr>
          <p:cNvPr id="70" name="组合 69"/>
          <p:cNvGrpSpPr/>
          <p:nvPr/>
        </p:nvGrpSpPr>
        <p:grpSpPr>
          <a:xfrm>
            <a:off x="177415" y="417500"/>
            <a:ext cx="5112271" cy="540000"/>
            <a:chOff x="177415" y="417500"/>
            <a:chExt cx="5112271" cy="540000"/>
          </a:xfrm>
        </p:grpSpPr>
        <p:sp>
          <p:nvSpPr>
            <p:cNvPr id="31" name="矩形 259"/>
            <p:cNvSpPr>
              <a:spLocks noChangeArrowheads="1"/>
            </p:cNvSpPr>
            <p:nvPr/>
          </p:nvSpPr>
          <p:spPr bwMode="auto">
            <a:xfrm>
              <a:off x="2474229" y="533612"/>
              <a:ext cx="281545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Font typeface="Arial" panose="020B0604020202020204" pitchFamily="34" charset="0"/>
                <a:buNone/>
              </a:pPr>
              <a:r>
                <a:rPr lang="en-US" altLang="zh-CN" sz="2000" dirty="0">
                  <a:solidFill>
                    <a:srgbClr val="00B0F0"/>
                  </a:solidFill>
                  <a:cs typeface="Arial" panose="020B0604020202020204" pitchFamily="34" charset="0"/>
                </a:rPr>
                <a:t>| </a:t>
              </a:r>
              <a:r>
                <a:rPr lang="zh-CN" altLang="en-US" sz="2000" dirty="0">
                  <a:solidFill>
                    <a:srgbClr val="00B0F0"/>
                  </a:solidFill>
                  <a:cs typeface="Arial" panose="020B0604020202020204" pitchFamily="34" charset="0"/>
                </a:rPr>
                <a:t>信用科技 </a:t>
              </a:r>
              <a:r>
                <a:rPr lang="en-US" altLang="zh-CN" sz="2000" dirty="0">
                  <a:solidFill>
                    <a:srgbClr val="00B0F0"/>
                  </a:solidFill>
                  <a:cs typeface="Arial" panose="020B0604020202020204" pitchFamily="34" charset="0"/>
                </a:rPr>
                <a:t>· </a:t>
              </a:r>
              <a:r>
                <a:rPr lang="zh-CN" altLang="en-US" sz="2000" dirty="0">
                  <a:solidFill>
                    <a:srgbClr val="00B0F0"/>
                  </a:solidFill>
                  <a:cs typeface="Arial" panose="020B0604020202020204" pitchFamily="34" charset="0"/>
                </a:rPr>
                <a:t>预践未来</a:t>
              </a:r>
            </a:p>
          </p:txBody>
        </p:sp>
        <p:pic>
          <p:nvPicPr>
            <p:cNvPr id="62" name="图片 61" descr="LOGO-.jpg"/>
            <p:cNvPicPr>
              <a:picLocks noChangeAspect="1"/>
            </p:cNvPicPr>
            <p:nvPr/>
          </p:nvPicPr>
          <p:blipFill>
            <a:blip r:embed="rId7" cstate="print">
              <a:clrChange>
                <a:clrFrom>
                  <a:srgbClr val="FFFFFF"/>
                </a:clrFrom>
                <a:clrTo>
                  <a:srgbClr val="FFFFFF">
                    <a:alpha val="0"/>
                  </a:srgbClr>
                </a:clrTo>
              </a:clrChange>
              <a:lum contrast="40000"/>
            </a:blip>
            <a:stretch>
              <a:fillRect/>
            </a:stretch>
          </p:blipFill>
          <p:spPr>
            <a:xfrm>
              <a:off x="177415" y="417500"/>
              <a:ext cx="2496687" cy="540000"/>
            </a:xfrm>
            <a:prstGeom prst="rect">
              <a:avLst/>
            </a:prstGeom>
          </p:spPr>
        </p:pic>
      </p:grpSp>
      <p:sp>
        <p:nvSpPr>
          <p:cNvPr id="50" name="文本框 3"/>
          <p:cNvSpPr txBox="1"/>
          <p:nvPr/>
        </p:nvSpPr>
        <p:spPr>
          <a:xfrm>
            <a:off x="1480655" y="1997635"/>
            <a:ext cx="8863249" cy="1446550"/>
          </a:xfrm>
          <a:prstGeom prst="rect">
            <a:avLst/>
          </a:prstGeom>
          <a:noFill/>
          <a:effectLst/>
        </p:spPr>
        <p:txBody>
          <a:bodyPr wrap="square" rtlCol="0">
            <a:spAutoFit/>
          </a:bodyPr>
          <a:lstStyle/>
          <a:p>
            <a:pPr algn="ctr"/>
            <a:r>
              <a:rPr lang="en-US" altLang="zh-CN" sz="4400" b="1" dirty="0">
                <a:solidFill>
                  <a:srgbClr val="00B0F0"/>
                </a:solidFill>
                <a:latin typeface="微软雅黑" panose="020B0503020204020204" pitchFamily="34" charset="-122"/>
              </a:rPr>
              <a:t>Embedding</a:t>
            </a:r>
            <a:r>
              <a:rPr lang="zh-CN" altLang="en-US" sz="4400" b="1" dirty="0">
                <a:solidFill>
                  <a:srgbClr val="00B0F0"/>
                </a:solidFill>
                <a:latin typeface="微软雅黑" panose="020B0503020204020204" pitchFamily="34" charset="-122"/>
              </a:rPr>
              <a:t>方法的研究与应用</a:t>
            </a:r>
            <a:r>
              <a:rPr lang="en-US" altLang="zh-CN" sz="4400" b="1" dirty="0">
                <a:solidFill>
                  <a:srgbClr val="00B0F0"/>
                </a:solidFill>
                <a:latin typeface="微软雅黑" panose="020B0503020204020204" pitchFamily="34" charset="-122"/>
              </a:rPr>
              <a:t>(sequence embedding)</a:t>
            </a:r>
            <a:endParaRPr lang="zh-CN" altLang="en-US" sz="4400" b="1" dirty="0">
              <a:solidFill>
                <a:srgbClr val="00B0F0"/>
              </a:solidFill>
              <a:latin typeface="微软雅黑" panose="020B0503020204020204" pitchFamily="34" charset="-122"/>
            </a:endParaRPr>
          </a:p>
        </p:txBody>
      </p:sp>
    </p:spTree>
    <p:extLst>
      <p:ext uri="{BB962C8B-B14F-4D97-AF65-F5344CB8AC3E}">
        <p14:creationId xmlns:p14="http://schemas.microsoft.com/office/powerpoint/2010/main" val="2946057879"/>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1896982" y="558108"/>
            <a:ext cx="4916961" cy="5447253"/>
            <a:chOff x="2125582" y="558108"/>
            <a:chExt cx="4916961" cy="5447253"/>
          </a:xfrm>
        </p:grpSpPr>
        <p:sp>
          <p:nvSpPr>
            <p:cNvPr id="2" name="Freeform 6"/>
            <p:cNvSpPr/>
            <p:nvPr/>
          </p:nvSpPr>
          <p:spPr bwMode="auto">
            <a:xfrm>
              <a:off x="2125582" y="1648485"/>
              <a:ext cx="1305089" cy="1305089"/>
            </a:xfrm>
            <a:custGeom>
              <a:avLst/>
              <a:gdLst>
                <a:gd name="T0" fmla="*/ 510 w 1020"/>
                <a:gd name="T1" fmla="*/ 0 h 1020"/>
                <a:gd name="T2" fmla="*/ 1020 w 1020"/>
                <a:gd name="T3" fmla="*/ 510 h 1020"/>
                <a:gd name="T4" fmla="*/ 1020 w 1020"/>
                <a:gd name="T5" fmla="*/ 510 h 1020"/>
                <a:gd name="T6" fmla="*/ 510 w 1020"/>
                <a:gd name="T7" fmla="*/ 1020 h 1020"/>
                <a:gd name="T8" fmla="*/ 510 w 1020"/>
                <a:gd name="T9" fmla="*/ 1020 h 1020"/>
                <a:gd name="T10" fmla="*/ 0 w 1020"/>
                <a:gd name="T11" fmla="*/ 510 h 1020"/>
                <a:gd name="T12" fmla="*/ 510 w 1020"/>
                <a:gd name="T13" fmla="*/ 0 h 1020"/>
              </a:gdLst>
              <a:ahLst/>
              <a:cxnLst>
                <a:cxn ang="0">
                  <a:pos x="T0" y="T1"/>
                </a:cxn>
                <a:cxn ang="0">
                  <a:pos x="T2" y="T3"/>
                </a:cxn>
                <a:cxn ang="0">
                  <a:pos x="T4" y="T5"/>
                </a:cxn>
                <a:cxn ang="0">
                  <a:pos x="T6" y="T7"/>
                </a:cxn>
                <a:cxn ang="0">
                  <a:pos x="T8" y="T9"/>
                </a:cxn>
                <a:cxn ang="0">
                  <a:pos x="T10" y="T11"/>
                </a:cxn>
                <a:cxn ang="0">
                  <a:pos x="T12" y="T13"/>
                </a:cxn>
              </a:cxnLst>
              <a:rect l="0" t="0" r="r" b="b"/>
              <a:pathLst>
                <a:path w="1020" h="1020">
                  <a:moveTo>
                    <a:pt x="510" y="0"/>
                  </a:moveTo>
                  <a:lnTo>
                    <a:pt x="1020" y="510"/>
                  </a:lnTo>
                  <a:lnTo>
                    <a:pt x="1020" y="510"/>
                  </a:lnTo>
                  <a:lnTo>
                    <a:pt x="510" y="1020"/>
                  </a:lnTo>
                  <a:lnTo>
                    <a:pt x="510" y="1020"/>
                  </a:lnTo>
                  <a:lnTo>
                    <a:pt x="0" y="510"/>
                  </a:lnTo>
                  <a:lnTo>
                    <a:pt x="510" y="0"/>
                  </a:lnTo>
                  <a:close/>
                </a:path>
              </a:pathLst>
            </a:custGeom>
            <a:solidFill>
              <a:srgbClr val="00B0F0"/>
            </a:solidFill>
            <a:ln w="0">
              <a:noFill/>
              <a:prstDash val="solid"/>
              <a:round/>
            </a:ln>
          </p:spPr>
          <p:txBody>
            <a:bodyPr vert="horz" wrap="square" lIns="0" tIns="0" rIns="0" bIns="0" numCol="1" anchor="ctr" anchorCtr="1" compatLnSpc="1"/>
            <a:lstStyle/>
            <a:p>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 name="Freeform 8"/>
            <p:cNvSpPr/>
            <p:nvPr/>
          </p:nvSpPr>
          <p:spPr bwMode="auto">
            <a:xfrm>
              <a:off x="2826950" y="1240254"/>
              <a:ext cx="3566859" cy="3563017"/>
            </a:xfrm>
            <a:custGeom>
              <a:avLst/>
              <a:gdLst>
                <a:gd name="T0" fmla="*/ 929 w 1857"/>
                <a:gd name="T1" fmla="*/ 0 h 1855"/>
                <a:gd name="T2" fmla="*/ 1857 w 1857"/>
                <a:gd name="T3" fmla="*/ 928 h 1855"/>
                <a:gd name="T4" fmla="*/ 929 w 1857"/>
                <a:gd name="T5" fmla="*/ 1855 h 1855"/>
                <a:gd name="T6" fmla="*/ 0 w 1857"/>
                <a:gd name="T7" fmla="*/ 928 h 1855"/>
                <a:gd name="T8" fmla="*/ 929 w 1857"/>
                <a:gd name="T9" fmla="*/ 0 h 1855"/>
              </a:gdLst>
              <a:ahLst/>
              <a:cxnLst>
                <a:cxn ang="0">
                  <a:pos x="T0" y="T1"/>
                </a:cxn>
                <a:cxn ang="0">
                  <a:pos x="T2" y="T3"/>
                </a:cxn>
                <a:cxn ang="0">
                  <a:pos x="T4" y="T5"/>
                </a:cxn>
                <a:cxn ang="0">
                  <a:pos x="T6" y="T7"/>
                </a:cxn>
                <a:cxn ang="0">
                  <a:pos x="T8" y="T9"/>
                </a:cxn>
              </a:cxnLst>
              <a:rect l="0" t="0" r="r" b="b"/>
              <a:pathLst>
                <a:path w="1857" h="1855">
                  <a:moveTo>
                    <a:pt x="929" y="0"/>
                  </a:moveTo>
                  <a:lnTo>
                    <a:pt x="1857" y="928"/>
                  </a:lnTo>
                  <a:lnTo>
                    <a:pt x="929" y="1855"/>
                  </a:lnTo>
                  <a:lnTo>
                    <a:pt x="0" y="928"/>
                  </a:lnTo>
                  <a:lnTo>
                    <a:pt x="929" y="0"/>
                  </a:lnTo>
                  <a:close/>
                </a:path>
              </a:pathLst>
            </a:custGeom>
            <a:solidFill>
              <a:srgbClr val="00B0F0"/>
            </a:solidFill>
            <a:ln w="0">
              <a:noFill/>
              <a:prstDash val="solid"/>
              <a:round/>
            </a:ln>
          </p:spPr>
          <p:txBody>
            <a:bodyPr vert="horz" wrap="square" lIns="128573" tIns="64286" rIns="128573" bIns="64286" numCol="1" anchor="t" anchorCtr="0" compatLnSpc="1"/>
            <a:lstStyle/>
            <a:p>
              <a:endParaRPr lang="zh-CN" altLang="en-US" sz="2000"/>
            </a:p>
          </p:txBody>
        </p:sp>
        <p:sp>
          <p:nvSpPr>
            <p:cNvPr id="5" name="Freeform 10"/>
            <p:cNvSpPr/>
            <p:nvPr/>
          </p:nvSpPr>
          <p:spPr bwMode="auto">
            <a:xfrm>
              <a:off x="3630799" y="4444087"/>
              <a:ext cx="954741" cy="954739"/>
            </a:xfrm>
            <a:custGeom>
              <a:avLst/>
              <a:gdLst>
                <a:gd name="T0" fmla="*/ 307 w 613"/>
                <a:gd name="T1" fmla="*/ 0 h 613"/>
                <a:gd name="T2" fmla="*/ 613 w 613"/>
                <a:gd name="T3" fmla="*/ 307 h 613"/>
                <a:gd name="T4" fmla="*/ 307 w 613"/>
                <a:gd name="T5" fmla="*/ 613 h 613"/>
                <a:gd name="T6" fmla="*/ 0 w 613"/>
                <a:gd name="T7" fmla="*/ 307 h 613"/>
                <a:gd name="T8" fmla="*/ 307 w 613"/>
                <a:gd name="T9" fmla="*/ 0 h 613"/>
              </a:gdLst>
              <a:ahLst/>
              <a:cxnLst>
                <a:cxn ang="0">
                  <a:pos x="T0" y="T1"/>
                </a:cxn>
                <a:cxn ang="0">
                  <a:pos x="T2" y="T3"/>
                </a:cxn>
                <a:cxn ang="0">
                  <a:pos x="T4" y="T5"/>
                </a:cxn>
                <a:cxn ang="0">
                  <a:pos x="T6" y="T7"/>
                </a:cxn>
                <a:cxn ang="0">
                  <a:pos x="T8" y="T9"/>
                </a:cxn>
              </a:cxnLst>
              <a:rect l="0" t="0" r="r" b="b"/>
              <a:pathLst>
                <a:path w="613" h="613">
                  <a:moveTo>
                    <a:pt x="307" y="0"/>
                  </a:moveTo>
                  <a:lnTo>
                    <a:pt x="613" y="307"/>
                  </a:lnTo>
                  <a:lnTo>
                    <a:pt x="307" y="613"/>
                  </a:lnTo>
                  <a:lnTo>
                    <a:pt x="0" y="307"/>
                  </a:lnTo>
                  <a:lnTo>
                    <a:pt x="307" y="0"/>
                  </a:lnTo>
                  <a:close/>
                </a:path>
              </a:pathLst>
            </a:custGeom>
            <a:solidFill>
              <a:srgbClr val="00B0F0"/>
            </a:solidFill>
            <a:ln w="0">
              <a:noFill/>
              <a:prstDash val="solid"/>
              <a:round/>
            </a:ln>
          </p:spPr>
          <p:txBody>
            <a:bodyPr vert="horz" wrap="square" lIns="128573" tIns="64286" rIns="128573" bIns="64286" numCol="1" anchor="t" anchorCtr="0" compatLnSpc="1"/>
            <a:lstStyle/>
            <a:p>
              <a:endParaRPr lang="zh-CN" altLang="en-US" sz="2000"/>
            </a:p>
          </p:txBody>
        </p:sp>
        <p:sp>
          <p:nvSpPr>
            <p:cNvPr id="6" name="Freeform 12"/>
            <p:cNvSpPr/>
            <p:nvPr/>
          </p:nvSpPr>
          <p:spPr bwMode="auto">
            <a:xfrm>
              <a:off x="5901331" y="1821410"/>
              <a:ext cx="1141212" cy="1137973"/>
            </a:xfrm>
            <a:custGeom>
              <a:avLst/>
              <a:gdLst>
                <a:gd name="T0" fmla="*/ 528 w 1057"/>
                <a:gd name="T1" fmla="*/ 0 h 1054"/>
                <a:gd name="T2" fmla="*/ 1057 w 1057"/>
                <a:gd name="T3" fmla="*/ 527 h 1054"/>
                <a:gd name="T4" fmla="*/ 528 w 1057"/>
                <a:gd name="T5" fmla="*/ 1054 h 1054"/>
                <a:gd name="T6" fmla="*/ 510 w 1057"/>
                <a:gd name="T7" fmla="*/ 1037 h 1054"/>
                <a:gd name="T8" fmla="*/ 0 w 1057"/>
                <a:gd name="T9" fmla="*/ 527 h 1054"/>
                <a:gd name="T10" fmla="*/ 510 w 1057"/>
                <a:gd name="T11" fmla="*/ 17 h 1054"/>
                <a:gd name="T12" fmla="*/ 528 w 1057"/>
                <a:gd name="T13" fmla="*/ 0 h 1054"/>
              </a:gdLst>
              <a:ahLst/>
              <a:cxnLst>
                <a:cxn ang="0">
                  <a:pos x="T0" y="T1"/>
                </a:cxn>
                <a:cxn ang="0">
                  <a:pos x="T2" y="T3"/>
                </a:cxn>
                <a:cxn ang="0">
                  <a:pos x="T4" y="T5"/>
                </a:cxn>
                <a:cxn ang="0">
                  <a:pos x="T6" y="T7"/>
                </a:cxn>
                <a:cxn ang="0">
                  <a:pos x="T8" y="T9"/>
                </a:cxn>
                <a:cxn ang="0">
                  <a:pos x="T10" y="T11"/>
                </a:cxn>
                <a:cxn ang="0">
                  <a:pos x="T12" y="T13"/>
                </a:cxn>
              </a:cxnLst>
              <a:rect l="0" t="0" r="r" b="b"/>
              <a:pathLst>
                <a:path w="1057" h="1054">
                  <a:moveTo>
                    <a:pt x="528" y="0"/>
                  </a:moveTo>
                  <a:lnTo>
                    <a:pt x="1057" y="527"/>
                  </a:lnTo>
                  <a:lnTo>
                    <a:pt x="528" y="1054"/>
                  </a:lnTo>
                  <a:lnTo>
                    <a:pt x="510" y="1037"/>
                  </a:lnTo>
                  <a:lnTo>
                    <a:pt x="0" y="527"/>
                  </a:lnTo>
                  <a:lnTo>
                    <a:pt x="510" y="17"/>
                  </a:lnTo>
                  <a:lnTo>
                    <a:pt x="528" y="0"/>
                  </a:lnTo>
                  <a:close/>
                </a:path>
              </a:pathLst>
            </a:custGeom>
            <a:solidFill>
              <a:srgbClr val="00B0F0"/>
            </a:solidFill>
            <a:ln w="0">
              <a:noFill/>
              <a:prstDash val="solid"/>
              <a:round/>
            </a:ln>
          </p:spPr>
          <p:txBody>
            <a:bodyPr vert="horz" wrap="square" lIns="128573" tIns="64286" rIns="128573" bIns="64286" numCol="1" anchor="t" anchorCtr="0" compatLnSpc="1"/>
            <a:lstStyle/>
            <a:p>
              <a:endParaRPr lang="zh-CN" altLang="en-US" sz="2000"/>
            </a:p>
          </p:txBody>
        </p:sp>
        <p:sp>
          <p:nvSpPr>
            <p:cNvPr id="7" name="Freeform 7"/>
            <p:cNvSpPr/>
            <p:nvPr/>
          </p:nvSpPr>
          <p:spPr bwMode="auto">
            <a:xfrm>
              <a:off x="3827737" y="5446419"/>
              <a:ext cx="560862" cy="558942"/>
            </a:xfrm>
            <a:custGeom>
              <a:avLst/>
              <a:gdLst>
                <a:gd name="T0" fmla="*/ 145 w 292"/>
                <a:gd name="T1" fmla="*/ 0 h 291"/>
                <a:gd name="T2" fmla="*/ 292 w 292"/>
                <a:gd name="T3" fmla="*/ 146 h 291"/>
                <a:gd name="T4" fmla="*/ 145 w 292"/>
                <a:gd name="T5" fmla="*/ 291 h 291"/>
                <a:gd name="T6" fmla="*/ 0 w 292"/>
                <a:gd name="T7" fmla="*/ 146 h 291"/>
                <a:gd name="T8" fmla="*/ 145 w 292"/>
                <a:gd name="T9" fmla="*/ 0 h 291"/>
              </a:gdLst>
              <a:ahLst/>
              <a:cxnLst>
                <a:cxn ang="0">
                  <a:pos x="T0" y="T1"/>
                </a:cxn>
                <a:cxn ang="0">
                  <a:pos x="T2" y="T3"/>
                </a:cxn>
                <a:cxn ang="0">
                  <a:pos x="T4" y="T5"/>
                </a:cxn>
                <a:cxn ang="0">
                  <a:pos x="T6" y="T7"/>
                </a:cxn>
                <a:cxn ang="0">
                  <a:pos x="T8" y="T9"/>
                </a:cxn>
              </a:cxnLst>
              <a:rect l="0" t="0" r="r" b="b"/>
              <a:pathLst>
                <a:path w="292" h="291">
                  <a:moveTo>
                    <a:pt x="145" y="0"/>
                  </a:moveTo>
                  <a:lnTo>
                    <a:pt x="292" y="146"/>
                  </a:lnTo>
                  <a:lnTo>
                    <a:pt x="145" y="291"/>
                  </a:lnTo>
                  <a:lnTo>
                    <a:pt x="0" y="146"/>
                  </a:lnTo>
                  <a:lnTo>
                    <a:pt x="145" y="0"/>
                  </a:lnTo>
                  <a:close/>
                </a:path>
              </a:pathLst>
            </a:custGeom>
            <a:solidFill>
              <a:srgbClr val="00B0F0"/>
            </a:solidFill>
            <a:ln w="0">
              <a:noFill/>
              <a:prstDash val="solid"/>
              <a:round/>
            </a:ln>
          </p:spPr>
          <p:txBody>
            <a:bodyPr vert="horz" wrap="square" lIns="128573" tIns="64286" rIns="128573" bIns="64286" numCol="1" anchor="t" anchorCtr="0" compatLnSpc="1"/>
            <a:lstStyle/>
            <a:p>
              <a:endParaRPr lang="zh-CN" altLang="en-US" sz="2000"/>
            </a:p>
          </p:txBody>
        </p:sp>
        <p:sp>
          <p:nvSpPr>
            <p:cNvPr id="8" name="Freeform 7"/>
            <p:cNvSpPr/>
            <p:nvPr/>
          </p:nvSpPr>
          <p:spPr bwMode="auto">
            <a:xfrm>
              <a:off x="4403209" y="558108"/>
              <a:ext cx="560862" cy="558942"/>
            </a:xfrm>
            <a:custGeom>
              <a:avLst/>
              <a:gdLst>
                <a:gd name="T0" fmla="*/ 145 w 292"/>
                <a:gd name="T1" fmla="*/ 0 h 291"/>
                <a:gd name="T2" fmla="*/ 292 w 292"/>
                <a:gd name="T3" fmla="*/ 146 h 291"/>
                <a:gd name="T4" fmla="*/ 145 w 292"/>
                <a:gd name="T5" fmla="*/ 291 h 291"/>
                <a:gd name="T6" fmla="*/ 0 w 292"/>
                <a:gd name="T7" fmla="*/ 146 h 291"/>
                <a:gd name="T8" fmla="*/ 145 w 292"/>
                <a:gd name="T9" fmla="*/ 0 h 291"/>
              </a:gdLst>
              <a:ahLst/>
              <a:cxnLst>
                <a:cxn ang="0">
                  <a:pos x="T0" y="T1"/>
                </a:cxn>
                <a:cxn ang="0">
                  <a:pos x="T2" y="T3"/>
                </a:cxn>
                <a:cxn ang="0">
                  <a:pos x="T4" y="T5"/>
                </a:cxn>
                <a:cxn ang="0">
                  <a:pos x="T6" y="T7"/>
                </a:cxn>
                <a:cxn ang="0">
                  <a:pos x="T8" y="T9"/>
                </a:cxn>
              </a:cxnLst>
              <a:rect l="0" t="0" r="r" b="b"/>
              <a:pathLst>
                <a:path w="292" h="291">
                  <a:moveTo>
                    <a:pt x="145" y="0"/>
                  </a:moveTo>
                  <a:lnTo>
                    <a:pt x="292" y="146"/>
                  </a:lnTo>
                  <a:lnTo>
                    <a:pt x="145" y="291"/>
                  </a:lnTo>
                  <a:lnTo>
                    <a:pt x="0" y="146"/>
                  </a:lnTo>
                  <a:lnTo>
                    <a:pt x="145" y="0"/>
                  </a:lnTo>
                  <a:close/>
                </a:path>
              </a:pathLst>
            </a:custGeom>
            <a:solidFill>
              <a:srgbClr val="00B0F0"/>
            </a:solidFill>
            <a:ln w="0">
              <a:noFill/>
              <a:prstDash val="solid"/>
              <a:round/>
            </a:ln>
          </p:spPr>
          <p:txBody>
            <a:bodyPr vert="horz" wrap="square" lIns="128573" tIns="64286" rIns="128573" bIns="64286" numCol="1" anchor="t" anchorCtr="0" compatLnSpc="1"/>
            <a:lstStyle/>
            <a:p>
              <a:endParaRPr lang="zh-CN" altLang="en-US" sz="2000"/>
            </a:p>
          </p:txBody>
        </p:sp>
        <p:sp>
          <p:nvSpPr>
            <p:cNvPr id="9" name="MH_Others_1"/>
            <p:cNvSpPr txBox="1"/>
            <p:nvPr>
              <p:custDataLst>
                <p:tags r:id="rId4"/>
              </p:custDataLst>
            </p:nvPr>
          </p:nvSpPr>
          <p:spPr>
            <a:xfrm>
              <a:off x="3148666" y="2329639"/>
              <a:ext cx="2873745" cy="1015534"/>
            </a:xfrm>
            <a:prstGeom prst="rect">
              <a:avLst/>
            </a:prstGeom>
            <a:noFill/>
          </p:spPr>
          <p:txBody>
            <a:bodyPr vert="horz" wrap="square" lIns="0" tIns="0" rIns="0" bIns="0" rtlCol="0" anchor="ctr" anchorCtr="0">
              <a:spAutoFit/>
            </a:bodyPr>
            <a:lstStyle/>
            <a:p>
              <a:pPr algn="ctr"/>
              <a:r>
                <a:rPr lang="zh-CN" altLang="en-US" sz="6600" b="1" dirty="0">
                  <a:solidFill>
                    <a:schemeClr val="bg1"/>
                  </a:solidFill>
                  <a:latin typeface="Arial" panose="020B0604020202020204" pitchFamily="34" charset="0"/>
                  <a:ea typeface="微软雅黑" panose="020B0503020204020204" pitchFamily="34" charset="-122"/>
                  <a:sym typeface="Arial" panose="020B0604020202020204" pitchFamily="34" charset="0"/>
                </a:rPr>
                <a:t>目  录</a:t>
              </a:r>
            </a:p>
          </p:txBody>
        </p:sp>
        <p:sp>
          <p:nvSpPr>
            <p:cNvPr id="10" name="MH_Others_2"/>
            <p:cNvSpPr txBox="1"/>
            <p:nvPr>
              <p:custDataLst>
                <p:tags r:id="rId5"/>
              </p:custDataLst>
            </p:nvPr>
          </p:nvSpPr>
          <p:spPr>
            <a:xfrm>
              <a:off x="3163180" y="3345206"/>
              <a:ext cx="2844716" cy="430887"/>
            </a:xfrm>
            <a:prstGeom prst="rect">
              <a:avLst/>
            </a:prstGeom>
            <a:noFill/>
          </p:spPr>
          <p:txBody>
            <a:bodyPr wrap="square" lIns="0" tIns="0" rIns="0" bIns="0">
              <a:spAutoFit/>
            </a:bodyPr>
            <a:lstStyle/>
            <a:p>
              <a:pPr algn="ctr">
                <a:defRPr/>
              </a:pPr>
              <a:r>
                <a:rPr lang="en-US" altLang="zh-CN"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1" name="组合 40"/>
          <p:cNvGrpSpPr/>
          <p:nvPr/>
        </p:nvGrpSpPr>
        <p:grpSpPr>
          <a:xfrm>
            <a:off x="5160789" y="1958383"/>
            <a:ext cx="5558931" cy="2913009"/>
            <a:chOff x="5359285" y="1137205"/>
            <a:chExt cx="6832715" cy="3823426"/>
          </a:xfrm>
        </p:grpSpPr>
        <p:sp>
          <p:nvSpPr>
            <p:cNvPr id="11" name="MH_SubTitle_1"/>
            <p:cNvSpPr txBox="1"/>
            <p:nvPr>
              <p:custDataLst>
                <p:tags r:id="rId3"/>
              </p:custDataLst>
            </p:nvPr>
          </p:nvSpPr>
          <p:spPr>
            <a:xfrm>
              <a:off x="9048195" y="1137205"/>
              <a:ext cx="3143805" cy="969522"/>
            </a:xfrm>
            <a:prstGeom prst="rect">
              <a:avLst/>
            </a:prstGeom>
            <a:noFill/>
          </p:spPr>
          <p:txBody>
            <a:bodyPr wrap="square" lIns="0" tIns="0" rIns="0" bIns="0" anchor="t" anchorCtr="0">
              <a:spAutoFit/>
            </a:bodyPr>
            <a:lstStyle/>
            <a:p>
              <a:r>
                <a:rPr lang="en-US" altLang="zh-CN" sz="2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Embedding</a:t>
              </a:r>
              <a:r>
                <a:rPr lang="zh-CN" altLang="en-US" sz="2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综述</a:t>
              </a:r>
              <a:endParaRPr lang="en-US" altLang="zh-CN" sz="32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a:p>
              <a:endParaRPr lang="en-US" altLang="zh-CN" sz="2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Freeform 7"/>
            <p:cNvSpPr/>
            <p:nvPr/>
          </p:nvSpPr>
          <p:spPr bwMode="auto">
            <a:xfrm>
              <a:off x="8807777" y="1290166"/>
              <a:ext cx="144000" cy="144000"/>
            </a:xfrm>
            <a:custGeom>
              <a:avLst/>
              <a:gdLst>
                <a:gd name="T0" fmla="*/ 145 w 292"/>
                <a:gd name="T1" fmla="*/ 0 h 291"/>
                <a:gd name="T2" fmla="*/ 292 w 292"/>
                <a:gd name="T3" fmla="*/ 146 h 291"/>
                <a:gd name="T4" fmla="*/ 145 w 292"/>
                <a:gd name="T5" fmla="*/ 291 h 291"/>
                <a:gd name="T6" fmla="*/ 0 w 292"/>
                <a:gd name="T7" fmla="*/ 146 h 291"/>
                <a:gd name="T8" fmla="*/ 145 w 292"/>
                <a:gd name="T9" fmla="*/ 0 h 291"/>
              </a:gdLst>
              <a:ahLst/>
              <a:cxnLst>
                <a:cxn ang="0">
                  <a:pos x="T0" y="T1"/>
                </a:cxn>
                <a:cxn ang="0">
                  <a:pos x="T2" y="T3"/>
                </a:cxn>
                <a:cxn ang="0">
                  <a:pos x="T4" y="T5"/>
                </a:cxn>
                <a:cxn ang="0">
                  <a:pos x="T6" y="T7"/>
                </a:cxn>
                <a:cxn ang="0">
                  <a:pos x="T8" y="T9"/>
                </a:cxn>
              </a:cxnLst>
              <a:rect l="0" t="0" r="r" b="b"/>
              <a:pathLst>
                <a:path w="292" h="291">
                  <a:moveTo>
                    <a:pt x="145" y="0"/>
                  </a:moveTo>
                  <a:lnTo>
                    <a:pt x="292" y="146"/>
                  </a:lnTo>
                  <a:lnTo>
                    <a:pt x="145" y="291"/>
                  </a:lnTo>
                  <a:lnTo>
                    <a:pt x="0" y="146"/>
                  </a:lnTo>
                  <a:lnTo>
                    <a:pt x="145" y="0"/>
                  </a:lnTo>
                  <a:close/>
                </a:path>
              </a:pathLst>
            </a:custGeom>
            <a:solidFill>
              <a:srgbClr val="00B0F0"/>
            </a:solidFill>
            <a:ln w="0">
              <a:noFill/>
              <a:prstDash val="solid"/>
              <a:round/>
            </a:ln>
          </p:spPr>
          <p:txBody>
            <a:bodyPr vert="horz" wrap="square" lIns="128573" tIns="64286" rIns="128573" bIns="64286" numCol="1" anchor="t" anchorCtr="0" compatLnSpc="1"/>
            <a:lstStyle/>
            <a:p>
              <a:endParaRPr lang="zh-CN" altLang="en-US" sz="2000"/>
            </a:p>
          </p:txBody>
        </p:sp>
        <p:sp>
          <p:nvSpPr>
            <p:cNvPr id="37" name="Freeform 7"/>
            <p:cNvSpPr/>
            <p:nvPr/>
          </p:nvSpPr>
          <p:spPr bwMode="auto">
            <a:xfrm>
              <a:off x="7120744" y="3026830"/>
              <a:ext cx="144000" cy="144000"/>
            </a:xfrm>
            <a:custGeom>
              <a:avLst/>
              <a:gdLst>
                <a:gd name="T0" fmla="*/ 145 w 292"/>
                <a:gd name="T1" fmla="*/ 0 h 291"/>
                <a:gd name="T2" fmla="*/ 292 w 292"/>
                <a:gd name="T3" fmla="*/ 146 h 291"/>
                <a:gd name="T4" fmla="*/ 145 w 292"/>
                <a:gd name="T5" fmla="*/ 291 h 291"/>
                <a:gd name="T6" fmla="*/ 0 w 292"/>
                <a:gd name="T7" fmla="*/ 146 h 291"/>
                <a:gd name="T8" fmla="*/ 145 w 292"/>
                <a:gd name="T9" fmla="*/ 0 h 291"/>
              </a:gdLst>
              <a:ahLst/>
              <a:cxnLst>
                <a:cxn ang="0">
                  <a:pos x="T0" y="T1"/>
                </a:cxn>
                <a:cxn ang="0">
                  <a:pos x="T2" y="T3"/>
                </a:cxn>
                <a:cxn ang="0">
                  <a:pos x="T4" y="T5"/>
                </a:cxn>
                <a:cxn ang="0">
                  <a:pos x="T6" y="T7"/>
                </a:cxn>
                <a:cxn ang="0">
                  <a:pos x="T8" y="T9"/>
                </a:cxn>
              </a:cxnLst>
              <a:rect l="0" t="0" r="r" b="b"/>
              <a:pathLst>
                <a:path w="292" h="291">
                  <a:moveTo>
                    <a:pt x="145" y="0"/>
                  </a:moveTo>
                  <a:lnTo>
                    <a:pt x="292" y="146"/>
                  </a:lnTo>
                  <a:lnTo>
                    <a:pt x="145" y="291"/>
                  </a:lnTo>
                  <a:lnTo>
                    <a:pt x="0" y="146"/>
                  </a:lnTo>
                  <a:lnTo>
                    <a:pt x="145" y="0"/>
                  </a:lnTo>
                  <a:close/>
                </a:path>
              </a:pathLst>
            </a:custGeom>
            <a:solidFill>
              <a:srgbClr val="00B0F0"/>
            </a:solidFill>
            <a:ln w="0">
              <a:noFill/>
              <a:prstDash val="solid"/>
              <a:round/>
            </a:ln>
          </p:spPr>
          <p:txBody>
            <a:bodyPr vert="horz" wrap="square" lIns="128573" tIns="64286" rIns="128573" bIns="64286" numCol="1" anchor="t" anchorCtr="0" compatLnSpc="1"/>
            <a:lstStyle/>
            <a:p>
              <a:endParaRPr lang="zh-CN" altLang="en-US" sz="2000"/>
            </a:p>
          </p:txBody>
        </p:sp>
        <p:sp>
          <p:nvSpPr>
            <p:cNvPr id="39" name="Freeform 7"/>
            <p:cNvSpPr/>
            <p:nvPr/>
          </p:nvSpPr>
          <p:spPr bwMode="auto">
            <a:xfrm>
              <a:off x="5359285" y="4816631"/>
              <a:ext cx="144000" cy="144000"/>
            </a:xfrm>
            <a:custGeom>
              <a:avLst/>
              <a:gdLst>
                <a:gd name="T0" fmla="*/ 145 w 292"/>
                <a:gd name="T1" fmla="*/ 0 h 291"/>
                <a:gd name="T2" fmla="*/ 292 w 292"/>
                <a:gd name="T3" fmla="*/ 146 h 291"/>
                <a:gd name="T4" fmla="*/ 145 w 292"/>
                <a:gd name="T5" fmla="*/ 291 h 291"/>
                <a:gd name="T6" fmla="*/ 0 w 292"/>
                <a:gd name="T7" fmla="*/ 146 h 291"/>
                <a:gd name="T8" fmla="*/ 145 w 292"/>
                <a:gd name="T9" fmla="*/ 0 h 291"/>
              </a:gdLst>
              <a:ahLst/>
              <a:cxnLst>
                <a:cxn ang="0">
                  <a:pos x="T0" y="T1"/>
                </a:cxn>
                <a:cxn ang="0">
                  <a:pos x="T2" y="T3"/>
                </a:cxn>
                <a:cxn ang="0">
                  <a:pos x="T4" y="T5"/>
                </a:cxn>
                <a:cxn ang="0">
                  <a:pos x="T6" y="T7"/>
                </a:cxn>
                <a:cxn ang="0">
                  <a:pos x="T8" y="T9"/>
                </a:cxn>
              </a:cxnLst>
              <a:rect l="0" t="0" r="r" b="b"/>
              <a:pathLst>
                <a:path w="292" h="291">
                  <a:moveTo>
                    <a:pt x="145" y="0"/>
                  </a:moveTo>
                  <a:lnTo>
                    <a:pt x="292" y="146"/>
                  </a:lnTo>
                  <a:lnTo>
                    <a:pt x="145" y="291"/>
                  </a:lnTo>
                  <a:lnTo>
                    <a:pt x="0" y="146"/>
                  </a:lnTo>
                  <a:lnTo>
                    <a:pt x="145" y="0"/>
                  </a:lnTo>
                  <a:close/>
                </a:path>
              </a:pathLst>
            </a:custGeom>
            <a:solidFill>
              <a:srgbClr val="00B0F0"/>
            </a:solidFill>
            <a:ln w="0">
              <a:noFill/>
              <a:prstDash val="solid"/>
              <a:round/>
            </a:ln>
          </p:spPr>
          <p:txBody>
            <a:bodyPr vert="horz" wrap="square" lIns="128573" tIns="64286" rIns="128573" bIns="64286" numCol="1" anchor="t" anchorCtr="0" compatLnSpc="1"/>
            <a:lstStyle/>
            <a:p>
              <a:endParaRPr lang="zh-CN" altLang="en-US" sz="2000"/>
            </a:p>
          </p:txBody>
        </p:sp>
      </p:grpSp>
      <p:pic>
        <p:nvPicPr>
          <p:cNvPr id="43" name="图片 42" descr="微信截图_20180530114741副本.png"/>
          <p:cNvPicPr>
            <a:picLocks noChangeAspect="1"/>
          </p:cNvPicPr>
          <p:nvPr/>
        </p:nvPicPr>
        <p:blipFill>
          <a:blip r:embed="rId7"/>
          <a:stretch>
            <a:fillRect/>
          </a:stretch>
        </p:blipFill>
        <p:spPr>
          <a:xfrm>
            <a:off x="1198920" y="2991505"/>
            <a:ext cx="2748244" cy="2736000"/>
          </a:xfrm>
          <a:prstGeom prst="rect">
            <a:avLst/>
          </a:prstGeom>
        </p:spPr>
      </p:pic>
      <p:sp>
        <p:nvSpPr>
          <p:cNvPr id="24" name="MH_SubTitle_1"/>
          <p:cNvSpPr txBox="1"/>
          <p:nvPr>
            <p:custDataLst>
              <p:tags r:id="rId1"/>
            </p:custDataLst>
          </p:nvPr>
        </p:nvSpPr>
        <p:spPr>
          <a:xfrm>
            <a:off x="6813942" y="3298004"/>
            <a:ext cx="4726893" cy="369332"/>
          </a:xfrm>
          <a:prstGeom prst="rect">
            <a:avLst/>
          </a:prstGeom>
          <a:noFill/>
        </p:spPr>
        <p:txBody>
          <a:bodyPr wrap="square" lIns="0" tIns="0" rIns="0" bIns="0" anchor="t" anchorCtr="0">
            <a:spAutoFit/>
          </a:bodyPr>
          <a:lstStyle/>
          <a:p>
            <a:r>
              <a:rPr lang="zh-CN" altLang="en-US" sz="24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从</a:t>
            </a:r>
            <a:r>
              <a:rPr lang="en-US" altLang="zh-CN" sz="24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Word2Vec</a:t>
            </a:r>
            <a:r>
              <a:rPr lang="zh-CN" altLang="en-US" sz="24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到</a:t>
            </a:r>
            <a:r>
              <a:rPr lang="en-US" altLang="zh-CN" sz="2400" b="1" dirty="0" err="1">
                <a:solidFill>
                  <a:schemeClr val="accent1"/>
                </a:solidFill>
                <a:latin typeface="Arial" panose="020B0604020202020204" pitchFamily="34" charset="0"/>
                <a:ea typeface="微软雅黑" panose="020B0503020204020204" pitchFamily="34" charset="-122"/>
                <a:sym typeface="Arial" panose="020B0604020202020204" pitchFamily="34" charset="0"/>
              </a:rPr>
              <a:t>DeepWalk</a:t>
            </a:r>
            <a:endParaRPr lang="en-US" altLang="zh-CN" sz="24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MH_SubTitle_1"/>
          <p:cNvSpPr txBox="1"/>
          <p:nvPr>
            <p:custDataLst>
              <p:tags r:id="rId2"/>
            </p:custDataLst>
          </p:nvPr>
        </p:nvSpPr>
        <p:spPr>
          <a:xfrm>
            <a:off x="5366459" y="4658178"/>
            <a:ext cx="3587364" cy="369332"/>
          </a:xfrm>
          <a:prstGeom prst="rect">
            <a:avLst/>
          </a:prstGeom>
          <a:noFill/>
        </p:spPr>
        <p:txBody>
          <a:bodyPr wrap="square" lIns="0" tIns="0" rIns="0" bIns="0" anchor="t" anchorCtr="0">
            <a:spAutoFit/>
          </a:bodyPr>
          <a:lstStyle/>
          <a:p>
            <a:r>
              <a:rPr lang="en-US" altLang="zh-CN" sz="2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Embedding</a:t>
            </a:r>
            <a:r>
              <a:rPr lang="zh-CN" altLang="en-US" sz="2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的应用</a:t>
            </a:r>
            <a:endParaRPr lang="en-US" altLang="zh-CN" sz="2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90502561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
          <p:cNvSpPr txBox="1"/>
          <p:nvPr/>
        </p:nvSpPr>
        <p:spPr>
          <a:xfrm>
            <a:off x="1895053" y="279515"/>
            <a:ext cx="8412729" cy="523220"/>
          </a:xfrm>
          <a:prstGeom prst="rect">
            <a:avLst/>
          </a:prstGeom>
          <a:noFill/>
          <a:effectLst/>
        </p:spPr>
        <p:txBody>
          <a:bodyPr wrap="square" rtlCol="0">
            <a:spAutoFit/>
          </a:bodyPr>
          <a:lstStyle/>
          <a:p>
            <a:r>
              <a:rPr lang="en-US" altLang="zh-CN" sz="2800" b="1" dirty="0">
                <a:solidFill>
                  <a:srgbClr val="00B0F0"/>
                </a:solidFill>
                <a:latin typeface="微软雅黑" panose="020B0503020204020204" pitchFamily="34" charset="-122"/>
              </a:rPr>
              <a:t>Word2Vec</a:t>
            </a:r>
            <a:r>
              <a:rPr lang="zh-CN" altLang="en-US" sz="2800" b="1" dirty="0">
                <a:solidFill>
                  <a:srgbClr val="00B0F0"/>
                </a:solidFill>
                <a:latin typeface="微软雅黑" panose="020B0503020204020204" pitchFamily="34" charset="-122"/>
              </a:rPr>
              <a:t>的理解</a:t>
            </a:r>
          </a:p>
        </p:txBody>
      </p:sp>
      <p:sp>
        <p:nvSpPr>
          <p:cNvPr id="42" name="文本框 41"/>
          <p:cNvSpPr txBox="1"/>
          <p:nvPr/>
        </p:nvSpPr>
        <p:spPr>
          <a:xfrm>
            <a:off x="1501338" y="1544622"/>
            <a:ext cx="1796499" cy="404598"/>
          </a:xfrm>
          <a:prstGeom prst="rect">
            <a:avLst/>
          </a:prstGeom>
          <a:noFill/>
        </p:spPr>
        <p:txBody>
          <a:bodyPr wrap="square" rtlCol="0">
            <a:spAutoFit/>
          </a:bodyPr>
          <a:lstStyle/>
          <a:p>
            <a:pPr>
              <a:lnSpc>
                <a:spcPct val="125000"/>
              </a:lnSpc>
            </a:pPr>
            <a:r>
              <a:rPr lang="en-US" altLang="zh-CN" b="1" dirty="0">
                <a:solidFill>
                  <a:srgbClr val="000000"/>
                </a:solidFill>
              </a:rPr>
              <a:t>f(x)  -&gt;  y</a:t>
            </a:r>
          </a:p>
        </p:txBody>
      </p:sp>
      <p:sp>
        <p:nvSpPr>
          <p:cNvPr id="5" name="文本框 4">
            <a:extLst>
              <a:ext uri="{FF2B5EF4-FFF2-40B4-BE49-F238E27FC236}">
                <a16:creationId xmlns:a16="http://schemas.microsoft.com/office/drawing/2014/main" id="{DA068EBD-D1A3-4725-8858-5E54E6D425F1}"/>
              </a:ext>
            </a:extLst>
          </p:cNvPr>
          <p:cNvSpPr txBox="1"/>
          <p:nvPr/>
        </p:nvSpPr>
        <p:spPr>
          <a:xfrm>
            <a:off x="1124401" y="2408827"/>
            <a:ext cx="9968319" cy="1099019"/>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Ø"/>
            </a:pPr>
            <a:r>
              <a:rPr lang="zh-CN" altLang="en-US" dirty="0">
                <a:solidFill>
                  <a:srgbClr val="000000"/>
                </a:solidFill>
              </a:rPr>
              <a:t>在 </a:t>
            </a:r>
            <a:r>
              <a:rPr lang="en-US" altLang="zh-CN" dirty="0">
                <a:solidFill>
                  <a:srgbClr val="000000"/>
                </a:solidFill>
              </a:rPr>
              <a:t>NLP </a:t>
            </a:r>
            <a:r>
              <a:rPr lang="zh-CN" altLang="en-US" dirty="0">
                <a:solidFill>
                  <a:srgbClr val="000000"/>
                </a:solidFill>
              </a:rPr>
              <a:t>中，把 </a:t>
            </a:r>
            <a:r>
              <a:rPr lang="en-US" altLang="zh-CN" dirty="0">
                <a:solidFill>
                  <a:srgbClr val="000000"/>
                </a:solidFill>
              </a:rPr>
              <a:t>x </a:t>
            </a:r>
            <a:r>
              <a:rPr lang="zh-CN" altLang="en-US" dirty="0">
                <a:solidFill>
                  <a:srgbClr val="000000"/>
                </a:solidFill>
              </a:rPr>
              <a:t>看做一个句子里的一个词语，</a:t>
            </a:r>
            <a:r>
              <a:rPr lang="en-US" altLang="zh-CN" dirty="0">
                <a:solidFill>
                  <a:srgbClr val="000000"/>
                </a:solidFill>
              </a:rPr>
              <a:t>y </a:t>
            </a:r>
            <a:r>
              <a:rPr lang="zh-CN" altLang="en-US" dirty="0">
                <a:solidFill>
                  <a:srgbClr val="000000"/>
                </a:solidFill>
              </a:rPr>
              <a:t>是这个词语的上下文词语，那么这里的 </a:t>
            </a:r>
            <a:r>
              <a:rPr lang="en-US" altLang="zh-CN" dirty="0">
                <a:solidFill>
                  <a:srgbClr val="000000"/>
                </a:solidFill>
              </a:rPr>
              <a:t>f</a:t>
            </a:r>
            <a:r>
              <a:rPr lang="zh-CN" altLang="en-US" dirty="0">
                <a:solidFill>
                  <a:srgbClr val="000000"/>
                </a:solidFill>
              </a:rPr>
              <a:t>，便是 </a:t>
            </a:r>
            <a:r>
              <a:rPr lang="en-US" altLang="zh-CN" dirty="0">
                <a:solidFill>
                  <a:srgbClr val="000000"/>
                </a:solidFill>
              </a:rPr>
              <a:t>NLP </a:t>
            </a:r>
            <a:r>
              <a:rPr lang="zh-CN" altLang="en-US" dirty="0">
                <a:solidFill>
                  <a:srgbClr val="000000"/>
                </a:solidFill>
              </a:rPr>
              <a:t>中经常出现的</a:t>
            </a:r>
            <a:r>
              <a:rPr lang="en-US" altLang="zh-CN" b="1" dirty="0">
                <a:solidFill>
                  <a:srgbClr val="000000"/>
                </a:solidFill>
              </a:rPr>
              <a:t>『</a:t>
            </a:r>
            <a:r>
              <a:rPr lang="zh-CN" altLang="en-US" b="1" dirty="0">
                <a:solidFill>
                  <a:srgbClr val="000000"/>
                </a:solidFill>
              </a:rPr>
              <a:t>语言模型</a:t>
            </a:r>
            <a:r>
              <a:rPr lang="en-US" altLang="zh-CN" b="1" dirty="0">
                <a:solidFill>
                  <a:srgbClr val="000000"/>
                </a:solidFill>
              </a:rPr>
              <a:t>』</a:t>
            </a:r>
            <a:r>
              <a:rPr lang="zh-CN" altLang="en-US" dirty="0">
                <a:solidFill>
                  <a:srgbClr val="000000"/>
                </a:solidFill>
              </a:rPr>
              <a:t>（</a:t>
            </a:r>
            <a:r>
              <a:rPr lang="en-US" altLang="zh-CN" dirty="0">
                <a:solidFill>
                  <a:srgbClr val="000000"/>
                </a:solidFill>
              </a:rPr>
              <a:t>language model</a:t>
            </a:r>
            <a:r>
              <a:rPr lang="zh-CN" altLang="en-US" dirty="0">
                <a:solidFill>
                  <a:srgbClr val="000000"/>
                </a:solidFill>
              </a:rPr>
              <a:t>），这个模型的目的，就是判断 </a:t>
            </a:r>
            <a:r>
              <a:rPr lang="en-US" altLang="zh-CN" dirty="0">
                <a:solidFill>
                  <a:srgbClr val="000000"/>
                </a:solidFill>
              </a:rPr>
              <a:t>(x, y) </a:t>
            </a:r>
            <a:r>
              <a:rPr lang="zh-CN" altLang="en-US" dirty="0">
                <a:solidFill>
                  <a:srgbClr val="000000"/>
                </a:solidFill>
              </a:rPr>
              <a:t>这个样本，是否符合自然语言的法则，更通俗点说就是：词语</a:t>
            </a:r>
            <a:r>
              <a:rPr lang="en-US" altLang="zh-CN" dirty="0">
                <a:solidFill>
                  <a:srgbClr val="000000"/>
                </a:solidFill>
              </a:rPr>
              <a:t>x</a:t>
            </a:r>
            <a:r>
              <a:rPr lang="zh-CN" altLang="en-US" dirty="0">
                <a:solidFill>
                  <a:srgbClr val="000000"/>
                </a:solidFill>
              </a:rPr>
              <a:t>和词语</a:t>
            </a:r>
            <a:r>
              <a:rPr lang="en-US" altLang="zh-CN" dirty="0">
                <a:solidFill>
                  <a:srgbClr val="000000"/>
                </a:solidFill>
              </a:rPr>
              <a:t>y</a:t>
            </a:r>
            <a:r>
              <a:rPr lang="zh-CN" altLang="en-US" dirty="0">
                <a:solidFill>
                  <a:srgbClr val="000000"/>
                </a:solidFill>
              </a:rPr>
              <a:t>放在一起，是不是人话。</a:t>
            </a:r>
            <a:endParaRPr lang="en-US" altLang="zh-CN" dirty="0">
              <a:solidFill>
                <a:srgbClr val="000000"/>
              </a:solidFill>
            </a:endParaRPr>
          </a:p>
        </p:txBody>
      </p:sp>
      <p:sp>
        <p:nvSpPr>
          <p:cNvPr id="7" name="文本框 6">
            <a:extLst>
              <a:ext uri="{FF2B5EF4-FFF2-40B4-BE49-F238E27FC236}">
                <a16:creationId xmlns:a16="http://schemas.microsoft.com/office/drawing/2014/main" id="{557F34EC-0275-4058-BE47-FD6C009DB1E7}"/>
              </a:ext>
            </a:extLst>
          </p:cNvPr>
          <p:cNvSpPr txBox="1"/>
          <p:nvPr/>
        </p:nvSpPr>
        <p:spPr>
          <a:xfrm>
            <a:off x="1124402" y="3967453"/>
            <a:ext cx="10081743" cy="1099019"/>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Ø"/>
            </a:pPr>
            <a:r>
              <a:rPr lang="en-US" altLang="zh-CN" dirty="0">
                <a:solidFill>
                  <a:srgbClr val="000000"/>
                </a:solidFill>
              </a:rPr>
              <a:t>Word2vec </a:t>
            </a:r>
            <a:r>
              <a:rPr lang="zh-CN" altLang="en-US" dirty="0">
                <a:solidFill>
                  <a:srgbClr val="000000"/>
                </a:solidFill>
              </a:rPr>
              <a:t>正是来源于这个思想，但它的最终目的，不是要把 </a:t>
            </a:r>
            <a:r>
              <a:rPr lang="en-US" altLang="zh-CN" dirty="0">
                <a:solidFill>
                  <a:srgbClr val="000000"/>
                </a:solidFill>
              </a:rPr>
              <a:t>f </a:t>
            </a:r>
            <a:r>
              <a:rPr lang="zh-CN" altLang="en-US" dirty="0">
                <a:solidFill>
                  <a:srgbClr val="000000"/>
                </a:solidFill>
              </a:rPr>
              <a:t>训练得多么完美，而是只关心模型训练完后的副产物</a:t>
            </a:r>
            <a:r>
              <a:rPr lang="en-US" altLang="zh-CN" dirty="0">
                <a:solidFill>
                  <a:srgbClr val="000000"/>
                </a:solidFill>
              </a:rPr>
              <a:t>——</a:t>
            </a:r>
            <a:r>
              <a:rPr lang="zh-CN" altLang="en-US" b="1" dirty="0">
                <a:solidFill>
                  <a:srgbClr val="000000"/>
                </a:solidFill>
              </a:rPr>
              <a:t>模型参数</a:t>
            </a:r>
            <a:r>
              <a:rPr lang="zh-CN" altLang="en-US" dirty="0">
                <a:solidFill>
                  <a:srgbClr val="000000"/>
                </a:solidFill>
              </a:rPr>
              <a:t>（这里特指</a:t>
            </a:r>
            <a:r>
              <a:rPr lang="zh-CN" altLang="en-US" b="1" dirty="0">
                <a:solidFill>
                  <a:srgbClr val="000000"/>
                </a:solidFill>
              </a:rPr>
              <a:t>神经网络的权重</a:t>
            </a:r>
            <a:r>
              <a:rPr lang="zh-CN" altLang="en-US" dirty="0">
                <a:solidFill>
                  <a:srgbClr val="000000"/>
                </a:solidFill>
              </a:rPr>
              <a:t>），并将这些参数，作为输入 </a:t>
            </a:r>
            <a:r>
              <a:rPr lang="en-US" altLang="zh-CN" dirty="0">
                <a:solidFill>
                  <a:srgbClr val="000000"/>
                </a:solidFill>
              </a:rPr>
              <a:t>x </a:t>
            </a:r>
            <a:r>
              <a:rPr lang="zh-CN" altLang="en-US" dirty="0">
                <a:solidFill>
                  <a:srgbClr val="000000"/>
                </a:solidFill>
              </a:rPr>
              <a:t>的某种向量化的表示，这个向量便叫做</a:t>
            </a:r>
            <a:r>
              <a:rPr lang="en-US" altLang="zh-CN" dirty="0">
                <a:solidFill>
                  <a:srgbClr val="000000"/>
                </a:solidFill>
              </a:rPr>
              <a:t>——</a:t>
            </a:r>
            <a:r>
              <a:rPr lang="zh-CN" altLang="en-US" dirty="0">
                <a:solidFill>
                  <a:srgbClr val="000000"/>
                </a:solidFill>
              </a:rPr>
              <a:t>词向量。</a:t>
            </a:r>
            <a:endParaRPr lang="en-US" altLang="zh-CN" dirty="0">
              <a:solidFill>
                <a:srgbClr val="000000"/>
              </a:solidFill>
            </a:endParaRPr>
          </a:p>
        </p:txBody>
      </p:sp>
    </p:spTree>
    <p:extLst>
      <p:ext uri="{BB962C8B-B14F-4D97-AF65-F5344CB8AC3E}">
        <p14:creationId xmlns:p14="http://schemas.microsoft.com/office/powerpoint/2010/main" val="189827103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
          <p:cNvSpPr txBox="1"/>
          <p:nvPr/>
        </p:nvSpPr>
        <p:spPr>
          <a:xfrm>
            <a:off x="1895053" y="279515"/>
            <a:ext cx="8412729" cy="523220"/>
          </a:xfrm>
          <a:prstGeom prst="rect">
            <a:avLst/>
          </a:prstGeom>
          <a:noFill/>
          <a:effectLst/>
        </p:spPr>
        <p:txBody>
          <a:bodyPr wrap="square" rtlCol="0">
            <a:spAutoFit/>
          </a:bodyPr>
          <a:lstStyle/>
          <a:p>
            <a:r>
              <a:rPr lang="en-US" altLang="zh-CN" sz="2800" b="1" dirty="0">
                <a:solidFill>
                  <a:srgbClr val="00B0F0"/>
                </a:solidFill>
                <a:latin typeface="微软雅黑" panose="020B0503020204020204" pitchFamily="34" charset="-122"/>
              </a:rPr>
              <a:t>Word2Vec</a:t>
            </a:r>
            <a:r>
              <a:rPr lang="zh-CN" altLang="en-US" sz="2800" b="1" dirty="0">
                <a:solidFill>
                  <a:srgbClr val="00B0F0"/>
                </a:solidFill>
                <a:latin typeface="微软雅黑" panose="020B0503020204020204" pitchFamily="34" charset="-122"/>
              </a:rPr>
              <a:t>：一个例子</a:t>
            </a:r>
          </a:p>
        </p:txBody>
      </p:sp>
      <p:sp>
        <p:nvSpPr>
          <p:cNvPr id="4" name="文本框 3">
            <a:extLst>
              <a:ext uri="{FF2B5EF4-FFF2-40B4-BE49-F238E27FC236}">
                <a16:creationId xmlns:a16="http://schemas.microsoft.com/office/drawing/2014/main" id="{75EBC340-5E0E-48F5-8178-E1E10BF9DB93}"/>
              </a:ext>
            </a:extLst>
          </p:cNvPr>
          <p:cNvSpPr txBox="1"/>
          <p:nvPr/>
        </p:nvSpPr>
        <p:spPr>
          <a:xfrm>
            <a:off x="988035" y="1408495"/>
            <a:ext cx="5442746" cy="411138"/>
          </a:xfrm>
          <a:prstGeom prst="rect">
            <a:avLst/>
          </a:prstGeom>
          <a:noFill/>
        </p:spPr>
        <p:txBody>
          <a:bodyPr wrap="square" rtlCol="0">
            <a:spAutoFit/>
          </a:bodyPr>
          <a:lstStyle/>
          <a:p>
            <a:pPr>
              <a:lnSpc>
                <a:spcPct val="125000"/>
              </a:lnSpc>
            </a:pPr>
            <a:r>
              <a:rPr lang="zh-CN" altLang="en-US" dirty="0"/>
              <a:t>看个例子，如何用 </a:t>
            </a:r>
            <a:r>
              <a:rPr lang="en-US" altLang="zh-CN" dirty="0"/>
              <a:t>Word2Vec </a:t>
            </a:r>
            <a:r>
              <a:rPr lang="zh-CN" altLang="en-US" dirty="0"/>
              <a:t>寻找相似词：</a:t>
            </a:r>
            <a:endParaRPr lang="en-US" altLang="zh-CN" dirty="0">
              <a:solidFill>
                <a:srgbClr val="000000"/>
              </a:solidFill>
            </a:endParaRPr>
          </a:p>
        </p:txBody>
      </p:sp>
      <p:sp>
        <p:nvSpPr>
          <p:cNvPr id="8" name="文本框 7">
            <a:extLst>
              <a:ext uri="{FF2B5EF4-FFF2-40B4-BE49-F238E27FC236}">
                <a16:creationId xmlns:a16="http://schemas.microsoft.com/office/drawing/2014/main" id="{E2B8F023-DE40-469D-A8DA-3995537F63B2}"/>
              </a:ext>
            </a:extLst>
          </p:cNvPr>
          <p:cNvSpPr txBox="1"/>
          <p:nvPr/>
        </p:nvSpPr>
        <p:spPr>
          <a:xfrm>
            <a:off x="988033" y="2023966"/>
            <a:ext cx="10081743" cy="45845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t>对于一句话：</a:t>
            </a:r>
            <a:r>
              <a:rPr lang="en-US" altLang="zh-CN" dirty="0"/>
              <a:t>『</a:t>
            </a:r>
            <a:r>
              <a:rPr lang="zh-CN" altLang="en-US" dirty="0"/>
              <a:t>她们 夸 吴彦祖 帅 到 没朋友</a:t>
            </a:r>
            <a:r>
              <a:rPr lang="en-US" altLang="zh-CN" dirty="0"/>
              <a:t>』</a:t>
            </a:r>
            <a:r>
              <a:rPr lang="zh-CN" altLang="en-US" dirty="0"/>
              <a:t>：</a:t>
            </a:r>
            <a:endParaRPr lang="en-US" altLang="zh-CN" dirty="0"/>
          </a:p>
        </p:txBody>
      </p:sp>
      <p:sp>
        <p:nvSpPr>
          <p:cNvPr id="9" name="文本框 8">
            <a:extLst>
              <a:ext uri="{FF2B5EF4-FFF2-40B4-BE49-F238E27FC236}">
                <a16:creationId xmlns:a16="http://schemas.microsoft.com/office/drawing/2014/main" id="{CFC8303E-4FD4-42FD-8B5D-0DB5C15173CE}"/>
              </a:ext>
            </a:extLst>
          </p:cNvPr>
          <p:cNvSpPr txBox="1"/>
          <p:nvPr/>
        </p:nvSpPr>
        <p:spPr>
          <a:xfrm>
            <a:off x="988031" y="4280926"/>
            <a:ext cx="10081743" cy="45845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t>从而 </a:t>
            </a:r>
            <a:r>
              <a:rPr lang="en-US" altLang="zh-CN" dirty="0"/>
              <a:t>f(</a:t>
            </a:r>
            <a:r>
              <a:rPr lang="zh-CN" altLang="en-US" dirty="0"/>
              <a:t>吴彦祖</a:t>
            </a:r>
            <a:r>
              <a:rPr lang="en-US" altLang="zh-CN" dirty="0"/>
              <a:t>) = f(</a:t>
            </a:r>
            <a:r>
              <a:rPr lang="zh-CN" altLang="en-US" dirty="0"/>
              <a:t>小明</a:t>
            </a:r>
            <a:r>
              <a:rPr lang="en-US" altLang="zh-CN" dirty="0"/>
              <a:t>) = y</a:t>
            </a:r>
            <a:endParaRPr lang="en-US" altLang="zh-CN" dirty="0">
              <a:solidFill>
                <a:srgbClr val="000000"/>
              </a:solidFill>
            </a:endParaRPr>
          </a:p>
        </p:txBody>
      </p:sp>
      <p:sp>
        <p:nvSpPr>
          <p:cNvPr id="10" name="文本框 9">
            <a:extLst>
              <a:ext uri="{FF2B5EF4-FFF2-40B4-BE49-F238E27FC236}">
                <a16:creationId xmlns:a16="http://schemas.microsoft.com/office/drawing/2014/main" id="{79C1DBCB-386B-4288-A604-2E60FAFAD840}"/>
              </a:ext>
            </a:extLst>
          </p:cNvPr>
          <p:cNvSpPr txBox="1"/>
          <p:nvPr/>
        </p:nvSpPr>
        <p:spPr>
          <a:xfrm>
            <a:off x="1389910" y="2549113"/>
            <a:ext cx="9507940" cy="45845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t>如果输入 </a:t>
            </a:r>
            <a:r>
              <a:rPr lang="en-US" altLang="zh-CN" dirty="0"/>
              <a:t>x </a:t>
            </a:r>
            <a:r>
              <a:rPr lang="zh-CN" altLang="en-US" dirty="0"/>
              <a:t>是</a:t>
            </a:r>
            <a:r>
              <a:rPr lang="en-US" altLang="zh-CN" dirty="0"/>
              <a:t>『</a:t>
            </a:r>
            <a:r>
              <a:rPr lang="zh-CN" altLang="en-US" dirty="0"/>
              <a:t>吴彦祖</a:t>
            </a:r>
            <a:r>
              <a:rPr lang="en-US" altLang="zh-CN" dirty="0"/>
              <a:t>』</a:t>
            </a:r>
            <a:r>
              <a:rPr lang="zh-CN" altLang="en-US" dirty="0"/>
              <a:t>，那么 </a:t>
            </a:r>
            <a:r>
              <a:rPr lang="en-US" altLang="zh-CN" dirty="0"/>
              <a:t>y </a:t>
            </a:r>
            <a:r>
              <a:rPr lang="zh-CN" altLang="en-US" dirty="0"/>
              <a:t>可以是</a:t>
            </a:r>
            <a:r>
              <a:rPr lang="en-US" altLang="zh-CN" dirty="0"/>
              <a:t>『</a:t>
            </a:r>
            <a:r>
              <a:rPr lang="zh-CN" altLang="en-US" dirty="0"/>
              <a:t>她们</a:t>
            </a:r>
            <a:r>
              <a:rPr lang="en-US" altLang="zh-CN" dirty="0"/>
              <a:t>』</a:t>
            </a:r>
            <a:r>
              <a:rPr lang="zh-CN" altLang="en-US" dirty="0"/>
              <a:t>、</a:t>
            </a:r>
            <a:r>
              <a:rPr lang="en-US" altLang="zh-CN" dirty="0"/>
              <a:t>『</a:t>
            </a:r>
            <a:r>
              <a:rPr lang="zh-CN" altLang="en-US" dirty="0"/>
              <a:t>夸</a:t>
            </a:r>
            <a:r>
              <a:rPr lang="en-US" altLang="zh-CN" dirty="0"/>
              <a:t>』</a:t>
            </a:r>
            <a:r>
              <a:rPr lang="zh-CN" altLang="en-US" dirty="0"/>
              <a:t>、</a:t>
            </a:r>
            <a:r>
              <a:rPr lang="en-US" altLang="zh-CN" dirty="0"/>
              <a:t>『</a:t>
            </a:r>
            <a:r>
              <a:rPr lang="zh-CN" altLang="en-US" dirty="0"/>
              <a:t>帅</a:t>
            </a:r>
            <a:r>
              <a:rPr lang="en-US" altLang="zh-CN" dirty="0"/>
              <a:t>』</a:t>
            </a:r>
            <a:r>
              <a:rPr lang="zh-CN" altLang="en-US" dirty="0"/>
              <a:t>、</a:t>
            </a:r>
            <a:r>
              <a:rPr lang="en-US" altLang="zh-CN" dirty="0"/>
              <a:t>『</a:t>
            </a:r>
            <a:r>
              <a:rPr lang="zh-CN" altLang="en-US" dirty="0"/>
              <a:t>没朋友</a:t>
            </a:r>
            <a:r>
              <a:rPr lang="en-US" altLang="zh-CN" dirty="0"/>
              <a:t>』</a:t>
            </a:r>
            <a:r>
              <a:rPr lang="zh-CN" altLang="en-US" dirty="0"/>
              <a:t>这些词；</a:t>
            </a:r>
          </a:p>
        </p:txBody>
      </p:sp>
      <p:sp>
        <p:nvSpPr>
          <p:cNvPr id="11" name="文本框 10">
            <a:extLst>
              <a:ext uri="{FF2B5EF4-FFF2-40B4-BE49-F238E27FC236}">
                <a16:creationId xmlns:a16="http://schemas.microsoft.com/office/drawing/2014/main" id="{EA1F443C-E0DC-4E5E-AE40-89C4A01B6871}"/>
              </a:ext>
            </a:extLst>
          </p:cNvPr>
          <p:cNvSpPr txBox="1"/>
          <p:nvPr/>
        </p:nvSpPr>
        <p:spPr>
          <a:xfrm>
            <a:off x="988032" y="3126384"/>
            <a:ext cx="10081743" cy="45845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t>现在有另一句话：</a:t>
            </a:r>
            <a:r>
              <a:rPr lang="en-US" altLang="zh-CN" dirty="0"/>
              <a:t>『</a:t>
            </a:r>
            <a:r>
              <a:rPr lang="zh-CN" altLang="en-US" dirty="0"/>
              <a:t>她们 夸 小明 帅 到 没朋友</a:t>
            </a:r>
            <a:r>
              <a:rPr lang="en-US" altLang="zh-CN" dirty="0"/>
              <a:t>』</a:t>
            </a:r>
            <a:r>
              <a:rPr lang="zh-CN" altLang="en-US" dirty="0"/>
              <a:t>：</a:t>
            </a:r>
          </a:p>
        </p:txBody>
      </p:sp>
      <p:sp>
        <p:nvSpPr>
          <p:cNvPr id="12" name="文本框 11">
            <a:extLst>
              <a:ext uri="{FF2B5EF4-FFF2-40B4-BE49-F238E27FC236}">
                <a16:creationId xmlns:a16="http://schemas.microsoft.com/office/drawing/2014/main" id="{FF970C05-0C88-4E5B-A978-D88E7CDB52D4}"/>
              </a:ext>
            </a:extLst>
          </p:cNvPr>
          <p:cNvSpPr txBox="1"/>
          <p:nvPr/>
        </p:nvSpPr>
        <p:spPr>
          <a:xfrm>
            <a:off x="1389910" y="3703655"/>
            <a:ext cx="10081743" cy="45845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t>如果输入 </a:t>
            </a:r>
            <a:r>
              <a:rPr lang="en-US" altLang="zh-CN" dirty="0"/>
              <a:t>x </a:t>
            </a:r>
            <a:r>
              <a:rPr lang="zh-CN" altLang="en-US" dirty="0"/>
              <a:t>是</a:t>
            </a:r>
            <a:r>
              <a:rPr lang="en-US" altLang="zh-CN" dirty="0"/>
              <a:t>『</a:t>
            </a:r>
            <a:r>
              <a:rPr lang="zh-CN" altLang="en-US" dirty="0"/>
              <a:t>小明</a:t>
            </a:r>
            <a:r>
              <a:rPr lang="en-US" altLang="zh-CN" dirty="0"/>
              <a:t>』</a:t>
            </a:r>
            <a:r>
              <a:rPr lang="zh-CN" altLang="en-US" dirty="0"/>
              <a:t>，那么不难发现，这里的上下文 </a:t>
            </a:r>
            <a:r>
              <a:rPr lang="en-US" altLang="zh-CN" dirty="0"/>
              <a:t>y </a:t>
            </a:r>
            <a:r>
              <a:rPr lang="zh-CN" altLang="en-US" dirty="0"/>
              <a:t>跟上面一句话一样；</a:t>
            </a:r>
          </a:p>
        </p:txBody>
      </p:sp>
      <p:sp>
        <p:nvSpPr>
          <p:cNvPr id="13" name="文本框 12">
            <a:extLst>
              <a:ext uri="{FF2B5EF4-FFF2-40B4-BE49-F238E27FC236}">
                <a16:creationId xmlns:a16="http://schemas.microsoft.com/office/drawing/2014/main" id="{FE680D70-47A5-4A10-A952-B5F34090AE82}"/>
              </a:ext>
            </a:extLst>
          </p:cNvPr>
          <p:cNvSpPr txBox="1"/>
          <p:nvPr/>
        </p:nvSpPr>
        <p:spPr>
          <a:xfrm>
            <a:off x="1389910" y="4858197"/>
            <a:ext cx="10081743" cy="45845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t>Sim</a:t>
            </a:r>
            <a:r>
              <a:rPr lang="zh-CN" altLang="en-US" dirty="0"/>
              <a:t>（</a:t>
            </a:r>
            <a:r>
              <a:rPr lang="en-US" altLang="zh-CN" dirty="0"/>
              <a:t>Embedding[</a:t>
            </a:r>
            <a:r>
              <a:rPr lang="zh-CN" altLang="en-US" dirty="0"/>
              <a:t>吴彦祖</a:t>
            </a:r>
            <a:r>
              <a:rPr lang="en-US" altLang="zh-CN" dirty="0"/>
              <a:t>]</a:t>
            </a:r>
            <a:r>
              <a:rPr lang="zh-CN" altLang="en-US" dirty="0"/>
              <a:t>，</a:t>
            </a:r>
            <a:r>
              <a:rPr lang="en-US" altLang="zh-CN" dirty="0"/>
              <a:t>Embedding[</a:t>
            </a:r>
            <a:r>
              <a:rPr lang="zh-CN" altLang="en-US" dirty="0"/>
              <a:t>小明</a:t>
            </a:r>
            <a:r>
              <a:rPr lang="en-US" altLang="zh-CN" dirty="0"/>
              <a:t>]</a:t>
            </a:r>
            <a:r>
              <a:rPr lang="zh-CN" altLang="en-US" dirty="0"/>
              <a:t>）≈ </a:t>
            </a:r>
            <a:r>
              <a:rPr lang="en-US" altLang="zh-CN" dirty="0"/>
              <a:t>1</a:t>
            </a:r>
            <a:r>
              <a:rPr lang="zh-CN" altLang="en-US" dirty="0"/>
              <a:t>；</a:t>
            </a:r>
          </a:p>
        </p:txBody>
      </p:sp>
    </p:spTree>
    <p:extLst>
      <p:ext uri="{BB962C8B-B14F-4D97-AF65-F5344CB8AC3E}">
        <p14:creationId xmlns:p14="http://schemas.microsoft.com/office/powerpoint/2010/main" val="224014228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
          <p:cNvSpPr txBox="1"/>
          <p:nvPr/>
        </p:nvSpPr>
        <p:spPr>
          <a:xfrm>
            <a:off x="1895053" y="279515"/>
            <a:ext cx="8412729" cy="523220"/>
          </a:xfrm>
          <a:prstGeom prst="rect">
            <a:avLst/>
          </a:prstGeom>
          <a:noFill/>
          <a:effectLst/>
        </p:spPr>
        <p:txBody>
          <a:bodyPr wrap="square" rtlCol="0">
            <a:spAutoFit/>
          </a:bodyPr>
          <a:lstStyle/>
          <a:p>
            <a:r>
              <a:rPr lang="en-US" altLang="zh-CN" sz="2800" b="1" dirty="0">
                <a:solidFill>
                  <a:srgbClr val="00B0F0"/>
                </a:solidFill>
                <a:latin typeface="微软雅黑" panose="020B0503020204020204" pitchFamily="34" charset="-122"/>
              </a:rPr>
              <a:t>Word2Vec</a:t>
            </a:r>
            <a:endParaRPr lang="zh-CN" altLang="en-US" sz="2800" b="1" dirty="0">
              <a:solidFill>
                <a:srgbClr val="00B0F0"/>
              </a:solidFill>
              <a:latin typeface="微软雅黑" panose="020B0503020204020204" pitchFamily="34" charset="-122"/>
            </a:endParaRPr>
          </a:p>
        </p:txBody>
      </p:sp>
      <p:sp>
        <p:nvSpPr>
          <p:cNvPr id="9" name="文本框 8">
            <a:extLst>
              <a:ext uri="{FF2B5EF4-FFF2-40B4-BE49-F238E27FC236}">
                <a16:creationId xmlns:a16="http://schemas.microsoft.com/office/drawing/2014/main" id="{77970B39-D7E2-463B-A596-2A8B0B319BBF}"/>
              </a:ext>
            </a:extLst>
          </p:cNvPr>
          <p:cNvSpPr txBox="1"/>
          <p:nvPr/>
        </p:nvSpPr>
        <p:spPr>
          <a:xfrm>
            <a:off x="1895053" y="2039367"/>
            <a:ext cx="9692344" cy="752770"/>
          </a:xfrm>
          <a:prstGeom prst="rect">
            <a:avLst/>
          </a:prstGeom>
          <a:noFill/>
        </p:spPr>
        <p:txBody>
          <a:bodyPr wrap="square" rtlCol="0">
            <a:spAutoFit/>
          </a:bodyPr>
          <a:lstStyle/>
          <a:p>
            <a:pPr>
              <a:lnSpc>
                <a:spcPct val="125000"/>
              </a:lnSpc>
            </a:pPr>
            <a:r>
              <a:rPr lang="zh-CN" altLang="en-US" dirty="0"/>
              <a:t>如果是用一个词语作为输入，来预测它周围的上下文，那这个模型叫做</a:t>
            </a:r>
            <a:r>
              <a:rPr lang="en-US" altLang="zh-CN" b="1" dirty="0"/>
              <a:t>『Skip-gram </a:t>
            </a:r>
            <a:r>
              <a:rPr lang="zh-CN" altLang="en-US" b="1" dirty="0"/>
              <a:t>模型</a:t>
            </a:r>
            <a:r>
              <a:rPr lang="en-US" altLang="zh-CN" b="1" dirty="0"/>
              <a:t>』</a:t>
            </a:r>
            <a:r>
              <a:rPr lang="zh-CN" altLang="en-US" dirty="0"/>
              <a:t>；</a:t>
            </a:r>
            <a:endParaRPr lang="en-US" altLang="zh-CN" dirty="0"/>
          </a:p>
          <a:p>
            <a:pPr>
              <a:lnSpc>
                <a:spcPct val="125000"/>
              </a:lnSpc>
            </a:pPr>
            <a:r>
              <a:rPr lang="zh-CN" altLang="en-US" dirty="0"/>
              <a:t>而如果是拿一个词语的上下文作为输入，来预测这个词语本身，则是 </a:t>
            </a:r>
            <a:r>
              <a:rPr lang="en-US" altLang="zh-CN" b="1" dirty="0"/>
              <a:t>『CBOW </a:t>
            </a:r>
            <a:r>
              <a:rPr lang="zh-CN" altLang="en-US" b="1" dirty="0"/>
              <a:t>模型</a:t>
            </a:r>
            <a:r>
              <a:rPr lang="en-US" altLang="zh-CN" b="1" dirty="0"/>
              <a:t>』</a:t>
            </a:r>
            <a:r>
              <a:rPr lang="zh-CN" altLang="en-US" dirty="0"/>
              <a:t>；</a:t>
            </a:r>
            <a:endParaRPr lang="en-US" altLang="zh-CN" dirty="0"/>
          </a:p>
        </p:txBody>
      </p:sp>
      <p:sp>
        <p:nvSpPr>
          <p:cNvPr id="10" name="文本框 9">
            <a:extLst>
              <a:ext uri="{FF2B5EF4-FFF2-40B4-BE49-F238E27FC236}">
                <a16:creationId xmlns:a16="http://schemas.microsoft.com/office/drawing/2014/main" id="{7E5A965A-4644-4952-BBA9-0E511B58BA5E}"/>
              </a:ext>
            </a:extLst>
          </p:cNvPr>
          <p:cNvSpPr txBox="1"/>
          <p:nvPr/>
        </p:nvSpPr>
        <p:spPr>
          <a:xfrm>
            <a:off x="1152109" y="1324927"/>
            <a:ext cx="6911236" cy="369332"/>
          </a:xfrm>
          <a:prstGeom prst="rect">
            <a:avLst/>
          </a:prstGeom>
          <a:noFill/>
        </p:spPr>
        <p:txBody>
          <a:bodyPr wrap="square" rtlCol="0">
            <a:spAutoFit/>
          </a:bodyPr>
          <a:lstStyle/>
          <a:p>
            <a:r>
              <a:rPr lang="zh-CN" altLang="en-US" dirty="0"/>
              <a:t>两种语言模型：</a:t>
            </a:r>
            <a:r>
              <a:rPr lang="en-US" altLang="zh-CN" b="1" dirty="0"/>
              <a:t>CBOW </a:t>
            </a:r>
            <a:r>
              <a:rPr lang="zh-CN" altLang="en-US" b="1" dirty="0"/>
              <a:t>和 </a:t>
            </a:r>
            <a:r>
              <a:rPr lang="en-US" altLang="zh-CN" b="1" dirty="0"/>
              <a:t>Skip-gram </a:t>
            </a:r>
            <a:r>
              <a:rPr lang="zh-CN" altLang="en-US" b="1" dirty="0"/>
              <a:t>模型</a:t>
            </a:r>
            <a:endParaRPr lang="en-US" altLang="zh-CN" dirty="0">
              <a:solidFill>
                <a:srgbClr val="000000"/>
              </a:solidFill>
            </a:endParaRPr>
          </a:p>
        </p:txBody>
      </p:sp>
      <p:sp>
        <p:nvSpPr>
          <p:cNvPr id="11" name="文本框 10">
            <a:extLst>
              <a:ext uri="{FF2B5EF4-FFF2-40B4-BE49-F238E27FC236}">
                <a16:creationId xmlns:a16="http://schemas.microsoft.com/office/drawing/2014/main" id="{8C23E41B-DF06-4C76-A02D-B3E02B2FC1C4}"/>
              </a:ext>
            </a:extLst>
          </p:cNvPr>
          <p:cNvSpPr txBox="1"/>
          <p:nvPr/>
        </p:nvSpPr>
        <p:spPr>
          <a:xfrm>
            <a:off x="1152109" y="2046420"/>
            <a:ext cx="1951310" cy="369332"/>
          </a:xfrm>
          <a:prstGeom prst="rect">
            <a:avLst/>
          </a:prstGeom>
          <a:noFill/>
        </p:spPr>
        <p:txBody>
          <a:bodyPr wrap="square" rtlCol="0">
            <a:spAutoFit/>
          </a:bodyPr>
          <a:lstStyle/>
          <a:p>
            <a:r>
              <a:rPr lang="zh-CN" altLang="en-US" dirty="0"/>
              <a:t>区别：</a:t>
            </a:r>
            <a:endParaRPr lang="en-US" altLang="zh-CN" dirty="0"/>
          </a:p>
        </p:txBody>
      </p:sp>
      <p:pic>
        <p:nvPicPr>
          <p:cNvPr id="3" name="图片 2">
            <a:extLst>
              <a:ext uri="{FF2B5EF4-FFF2-40B4-BE49-F238E27FC236}">
                <a16:creationId xmlns:a16="http://schemas.microsoft.com/office/drawing/2014/main" id="{95CE028B-9ADC-4C40-904A-8008DC5F1D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1899" y="3013390"/>
            <a:ext cx="3178523" cy="3656389"/>
          </a:xfrm>
          <a:prstGeom prst="rect">
            <a:avLst/>
          </a:prstGeom>
        </p:spPr>
      </p:pic>
      <p:pic>
        <p:nvPicPr>
          <p:cNvPr id="12" name="图片 11">
            <a:extLst>
              <a:ext uri="{FF2B5EF4-FFF2-40B4-BE49-F238E27FC236}">
                <a16:creationId xmlns:a16="http://schemas.microsoft.com/office/drawing/2014/main" id="{2CA7AFBC-C244-4100-86AA-5965D3705A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6445" y="3013390"/>
            <a:ext cx="3674472" cy="3746679"/>
          </a:xfrm>
          <a:prstGeom prst="rect">
            <a:avLst/>
          </a:prstGeom>
        </p:spPr>
      </p:pic>
      <p:sp>
        <p:nvSpPr>
          <p:cNvPr id="15" name="文本框 14">
            <a:extLst>
              <a:ext uri="{FF2B5EF4-FFF2-40B4-BE49-F238E27FC236}">
                <a16:creationId xmlns:a16="http://schemas.microsoft.com/office/drawing/2014/main" id="{779E3855-E41C-40F9-87FF-A8A1024C3871}"/>
              </a:ext>
            </a:extLst>
          </p:cNvPr>
          <p:cNvSpPr txBox="1"/>
          <p:nvPr/>
        </p:nvSpPr>
        <p:spPr>
          <a:xfrm>
            <a:off x="1152109" y="4557655"/>
            <a:ext cx="1410982" cy="369332"/>
          </a:xfrm>
          <a:prstGeom prst="rect">
            <a:avLst/>
          </a:prstGeom>
          <a:noFill/>
        </p:spPr>
        <p:txBody>
          <a:bodyPr wrap="square" rtlCol="0">
            <a:spAutoFit/>
          </a:bodyPr>
          <a:lstStyle/>
          <a:p>
            <a:r>
              <a:rPr lang="en-US" altLang="zh-CN" b="1" dirty="0"/>
              <a:t>Skip-gram</a:t>
            </a:r>
            <a:r>
              <a:rPr lang="zh-CN" altLang="en-US" b="1" dirty="0"/>
              <a:t>：</a:t>
            </a:r>
            <a:endParaRPr lang="en-US" altLang="zh-CN" b="1" dirty="0">
              <a:solidFill>
                <a:srgbClr val="000000"/>
              </a:solidFill>
            </a:endParaRPr>
          </a:p>
        </p:txBody>
      </p:sp>
      <p:sp>
        <p:nvSpPr>
          <p:cNvPr id="16" name="文本框 15">
            <a:extLst>
              <a:ext uri="{FF2B5EF4-FFF2-40B4-BE49-F238E27FC236}">
                <a16:creationId xmlns:a16="http://schemas.microsoft.com/office/drawing/2014/main" id="{5A80FE76-0BEE-420B-B564-1AE74C55AC49}"/>
              </a:ext>
            </a:extLst>
          </p:cNvPr>
          <p:cNvSpPr txBox="1"/>
          <p:nvPr/>
        </p:nvSpPr>
        <p:spPr>
          <a:xfrm>
            <a:off x="6699598" y="4557655"/>
            <a:ext cx="955964" cy="369332"/>
          </a:xfrm>
          <a:prstGeom prst="rect">
            <a:avLst/>
          </a:prstGeom>
          <a:noFill/>
        </p:spPr>
        <p:txBody>
          <a:bodyPr wrap="square" rtlCol="0">
            <a:spAutoFit/>
          </a:bodyPr>
          <a:lstStyle/>
          <a:p>
            <a:r>
              <a:rPr lang="en-US" altLang="zh-CN" b="1" dirty="0"/>
              <a:t>CBOW</a:t>
            </a:r>
            <a:r>
              <a:rPr lang="zh-CN" altLang="en-US" b="1" dirty="0"/>
              <a:t>：</a:t>
            </a:r>
            <a:endParaRPr lang="en-US" altLang="zh-CN" b="1" dirty="0">
              <a:solidFill>
                <a:srgbClr val="000000"/>
              </a:solidFill>
            </a:endParaRPr>
          </a:p>
        </p:txBody>
      </p:sp>
      <p:pic>
        <p:nvPicPr>
          <p:cNvPr id="6" name="图片 5">
            <a:extLst>
              <a:ext uri="{FF2B5EF4-FFF2-40B4-BE49-F238E27FC236}">
                <a16:creationId xmlns:a16="http://schemas.microsoft.com/office/drawing/2014/main" id="{536F9098-4E91-4CAB-8AD1-B8AC9A92F86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58444" y="471387"/>
            <a:ext cx="4968250" cy="1517907"/>
          </a:xfrm>
          <a:prstGeom prst="rect">
            <a:avLst/>
          </a:prstGeom>
        </p:spPr>
      </p:pic>
    </p:spTree>
    <p:extLst>
      <p:ext uri="{BB962C8B-B14F-4D97-AF65-F5344CB8AC3E}">
        <p14:creationId xmlns:p14="http://schemas.microsoft.com/office/powerpoint/2010/main" val="2672802310"/>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
          <p:cNvSpPr txBox="1"/>
          <p:nvPr/>
        </p:nvSpPr>
        <p:spPr>
          <a:xfrm>
            <a:off x="1895053" y="279515"/>
            <a:ext cx="8412729" cy="523220"/>
          </a:xfrm>
          <a:prstGeom prst="rect">
            <a:avLst/>
          </a:prstGeom>
          <a:noFill/>
          <a:effectLst/>
        </p:spPr>
        <p:txBody>
          <a:bodyPr wrap="square" rtlCol="0">
            <a:spAutoFit/>
          </a:bodyPr>
          <a:lstStyle/>
          <a:p>
            <a:r>
              <a:rPr lang="en-US" altLang="zh-CN" sz="2800" b="1" dirty="0">
                <a:solidFill>
                  <a:srgbClr val="00B0F0"/>
                </a:solidFill>
                <a:latin typeface="微软雅黑" panose="020B0503020204020204" pitchFamily="34" charset="-122"/>
              </a:rPr>
              <a:t>CBOW</a:t>
            </a:r>
            <a:r>
              <a:rPr lang="zh-CN" altLang="en-US" sz="2800" b="1" dirty="0">
                <a:solidFill>
                  <a:srgbClr val="00B0F0"/>
                </a:solidFill>
                <a:latin typeface="微软雅黑" panose="020B0503020204020204" pitchFamily="34" charset="-122"/>
              </a:rPr>
              <a:t>的原理</a:t>
            </a:r>
          </a:p>
        </p:txBody>
      </p:sp>
      <p:pic>
        <p:nvPicPr>
          <p:cNvPr id="2" name="图片 1">
            <a:extLst>
              <a:ext uri="{FF2B5EF4-FFF2-40B4-BE49-F238E27FC236}">
                <a16:creationId xmlns:a16="http://schemas.microsoft.com/office/drawing/2014/main" id="{5B2E51F6-BD5E-4D0C-972D-5EDA52CD7C97}"/>
              </a:ext>
            </a:extLst>
          </p:cNvPr>
          <p:cNvPicPr>
            <a:picLocks noChangeAspect="1"/>
          </p:cNvPicPr>
          <p:nvPr/>
        </p:nvPicPr>
        <p:blipFill>
          <a:blip r:embed="rId2"/>
          <a:stretch>
            <a:fillRect/>
          </a:stretch>
        </p:blipFill>
        <p:spPr>
          <a:xfrm>
            <a:off x="6660445" y="1650986"/>
            <a:ext cx="5238750" cy="3028950"/>
          </a:xfrm>
          <a:prstGeom prst="rect">
            <a:avLst/>
          </a:prstGeom>
        </p:spPr>
      </p:pic>
      <p:grpSp>
        <p:nvGrpSpPr>
          <p:cNvPr id="3" name="组合 2">
            <a:extLst>
              <a:ext uri="{FF2B5EF4-FFF2-40B4-BE49-F238E27FC236}">
                <a16:creationId xmlns:a16="http://schemas.microsoft.com/office/drawing/2014/main" id="{6DB5FD8A-5E91-4265-88BC-6796424E0515}"/>
              </a:ext>
            </a:extLst>
          </p:cNvPr>
          <p:cNvGrpSpPr/>
          <p:nvPr/>
        </p:nvGrpSpPr>
        <p:grpSpPr>
          <a:xfrm>
            <a:off x="945157" y="3918438"/>
            <a:ext cx="2353506" cy="369332"/>
            <a:chOff x="945157" y="3986127"/>
            <a:chExt cx="2353506" cy="369332"/>
          </a:xfrm>
        </p:grpSpPr>
        <p:sp>
          <p:nvSpPr>
            <p:cNvPr id="14" name="文本框 13">
              <a:extLst>
                <a:ext uri="{FF2B5EF4-FFF2-40B4-BE49-F238E27FC236}">
                  <a16:creationId xmlns:a16="http://schemas.microsoft.com/office/drawing/2014/main" id="{CC7EF3CB-B17F-4BC4-AEBF-04DB4B25A84C}"/>
                </a:ext>
              </a:extLst>
            </p:cNvPr>
            <p:cNvSpPr txBox="1"/>
            <p:nvPr/>
          </p:nvSpPr>
          <p:spPr>
            <a:xfrm>
              <a:off x="945157" y="3986127"/>
              <a:ext cx="898364" cy="369332"/>
            </a:xfrm>
            <a:prstGeom prst="rect">
              <a:avLst/>
            </a:prstGeom>
            <a:noFill/>
          </p:spPr>
          <p:txBody>
            <a:bodyPr wrap="square" rtlCol="0">
              <a:spAutoFit/>
            </a:bodyPr>
            <a:lstStyle/>
            <a:p>
              <a:r>
                <a:rPr lang="zh-CN" altLang="en-US" dirty="0"/>
                <a:t>输入：</a:t>
              </a:r>
              <a:endParaRPr lang="en-US" altLang="zh-CN" dirty="0">
                <a:solidFill>
                  <a:srgbClr val="000000"/>
                </a:solidFill>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1A3E29FA-A3FC-4527-99C9-CA69F4D6E1FD}"/>
                    </a:ext>
                  </a:extLst>
                </p:cNvPr>
                <p:cNvSpPr txBox="1"/>
                <p:nvPr/>
              </p:nvSpPr>
              <p:spPr>
                <a:xfrm>
                  <a:off x="1843521" y="4032293"/>
                  <a:ext cx="14551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𝑉</m:t>
                            </m:r>
                          </m:sub>
                        </m:sSub>
                        <m:r>
                          <a:rPr lang="en-US" altLang="zh-CN" i="1">
                            <a:latin typeface="Cambria Math" panose="02040503050406030204" pitchFamily="18" charset="0"/>
                          </a:rPr>
                          <m:t>}</m:t>
                        </m:r>
                      </m:oMath>
                    </m:oMathPara>
                  </a14:m>
                  <a:endParaRPr lang="zh-CN" altLang="en-US" dirty="0"/>
                </a:p>
              </p:txBody>
            </p:sp>
          </mc:Choice>
          <mc:Fallback xmlns="">
            <p:sp>
              <p:nvSpPr>
                <p:cNvPr id="4" name="文本框 3">
                  <a:extLst>
                    <a:ext uri="{FF2B5EF4-FFF2-40B4-BE49-F238E27FC236}">
                      <a16:creationId xmlns:a16="http://schemas.microsoft.com/office/drawing/2014/main" id="{1A3E29FA-A3FC-4527-99C9-CA69F4D6E1FD}"/>
                    </a:ext>
                  </a:extLst>
                </p:cNvPr>
                <p:cNvSpPr txBox="1">
                  <a:spLocks noRot="1" noChangeAspect="1" noMove="1" noResize="1" noEditPoints="1" noAdjustHandles="1" noChangeArrowheads="1" noChangeShapeType="1" noTextEdit="1"/>
                </p:cNvSpPr>
                <p:nvPr/>
              </p:nvSpPr>
              <p:spPr>
                <a:xfrm>
                  <a:off x="1843521" y="4032293"/>
                  <a:ext cx="1455142" cy="276999"/>
                </a:xfrm>
                <a:prstGeom prst="rect">
                  <a:avLst/>
                </a:prstGeom>
                <a:blipFill>
                  <a:blip r:embed="rId3"/>
                  <a:stretch>
                    <a:fillRect l="-3347" r="-4184" b="-39130"/>
                  </a:stretch>
                </a:blipFill>
              </p:spPr>
              <p:txBody>
                <a:bodyPr/>
                <a:lstStyle/>
                <a:p>
                  <a:r>
                    <a:rPr lang="zh-CN" altLang="en-US">
                      <a:noFill/>
                    </a:rPr>
                    <a:t> </a:t>
                  </a:r>
                </a:p>
              </p:txBody>
            </p:sp>
          </mc:Fallback>
        </mc:AlternateContent>
      </p:grpSp>
      <p:sp>
        <p:nvSpPr>
          <p:cNvPr id="17" name="文本框 16">
            <a:extLst>
              <a:ext uri="{FF2B5EF4-FFF2-40B4-BE49-F238E27FC236}">
                <a16:creationId xmlns:a16="http://schemas.microsoft.com/office/drawing/2014/main" id="{D46F986D-1A90-451A-8A7C-D975496003E1}"/>
              </a:ext>
            </a:extLst>
          </p:cNvPr>
          <p:cNvSpPr txBox="1"/>
          <p:nvPr/>
        </p:nvSpPr>
        <p:spPr>
          <a:xfrm>
            <a:off x="945157" y="1650986"/>
            <a:ext cx="5954407" cy="369332"/>
          </a:xfrm>
          <a:prstGeom prst="rect">
            <a:avLst/>
          </a:prstGeom>
          <a:noFill/>
        </p:spPr>
        <p:txBody>
          <a:bodyPr wrap="square" rtlCol="0">
            <a:spAutoFit/>
          </a:bodyPr>
          <a:lstStyle/>
          <a:p>
            <a:r>
              <a:rPr lang="zh-CN" altLang="en-US" dirty="0">
                <a:solidFill>
                  <a:srgbClr val="000000"/>
                </a:solidFill>
              </a:rPr>
              <a:t>右图是文本中只有一个单词的简单</a:t>
            </a:r>
            <a:r>
              <a:rPr lang="en-US" altLang="zh-CN" dirty="0">
                <a:solidFill>
                  <a:srgbClr val="000000"/>
                </a:solidFill>
              </a:rPr>
              <a:t>CBOW</a:t>
            </a:r>
            <a:r>
              <a:rPr lang="zh-CN" altLang="en-US" dirty="0">
                <a:solidFill>
                  <a:srgbClr val="000000"/>
                </a:solidFill>
              </a:rPr>
              <a:t>网络模型：</a:t>
            </a:r>
            <a:endParaRPr lang="en-US" altLang="zh-CN" dirty="0">
              <a:solidFill>
                <a:srgbClr val="000000"/>
              </a:solidFill>
            </a:endParaRPr>
          </a:p>
        </p:txBody>
      </p:sp>
      <p:sp>
        <p:nvSpPr>
          <p:cNvPr id="18" name="文本框 17">
            <a:extLst>
              <a:ext uri="{FF2B5EF4-FFF2-40B4-BE49-F238E27FC236}">
                <a16:creationId xmlns:a16="http://schemas.microsoft.com/office/drawing/2014/main" id="{400C9041-0F26-4385-936C-C7A4424885D5}"/>
              </a:ext>
            </a:extLst>
          </p:cNvPr>
          <p:cNvSpPr txBox="1"/>
          <p:nvPr/>
        </p:nvSpPr>
        <p:spPr>
          <a:xfrm>
            <a:off x="945157" y="2211339"/>
            <a:ext cx="5150843" cy="1445267"/>
          </a:xfrm>
          <a:prstGeom prst="rect">
            <a:avLst/>
          </a:prstGeom>
          <a:noFill/>
        </p:spPr>
        <p:txBody>
          <a:bodyPr wrap="square" rtlCol="0">
            <a:spAutoFit/>
          </a:bodyPr>
          <a:lstStyle/>
          <a:p>
            <a:pPr>
              <a:lnSpc>
                <a:spcPct val="125000"/>
              </a:lnSpc>
            </a:pPr>
            <a:r>
              <a:rPr lang="zh-CN" altLang="en-US" dirty="0">
                <a:solidFill>
                  <a:srgbClr val="000000"/>
                </a:solidFill>
              </a:rPr>
              <a:t>其中，</a:t>
            </a:r>
            <a:r>
              <a:rPr lang="en-US" altLang="zh-CN" dirty="0">
                <a:solidFill>
                  <a:srgbClr val="000000"/>
                </a:solidFill>
              </a:rPr>
              <a:t>V</a:t>
            </a:r>
            <a:r>
              <a:rPr lang="zh-CN" altLang="en-US" dirty="0">
                <a:solidFill>
                  <a:srgbClr val="000000"/>
                </a:solidFill>
              </a:rPr>
              <a:t>是字典的大小；</a:t>
            </a:r>
            <a:endParaRPr lang="en-US" altLang="zh-CN" dirty="0">
              <a:solidFill>
                <a:srgbClr val="000000"/>
              </a:solidFill>
            </a:endParaRPr>
          </a:p>
          <a:p>
            <a:pPr>
              <a:lnSpc>
                <a:spcPct val="125000"/>
              </a:lnSpc>
            </a:pPr>
            <a:r>
              <a:rPr lang="en-US" altLang="zh-CN" dirty="0">
                <a:solidFill>
                  <a:srgbClr val="000000"/>
                </a:solidFill>
              </a:rPr>
              <a:t>           N</a:t>
            </a:r>
            <a:r>
              <a:rPr lang="zh-CN" altLang="en-US" dirty="0">
                <a:solidFill>
                  <a:srgbClr val="000000"/>
                </a:solidFill>
              </a:rPr>
              <a:t>是隐含层的节点个数；</a:t>
            </a:r>
            <a:endParaRPr lang="en-US" altLang="zh-CN" dirty="0">
              <a:solidFill>
                <a:srgbClr val="000000"/>
              </a:solidFill>
            </a:endParaRPr>
          </a:p>
          <a:p>
            <a:pPr>
              <a:lnSpc>
                <a:spcPct val="125000"/>
              </a:lnSpc>
            </a:pPr>
            <a:r>
              <a:rPr lang="en-US" altLang="zh-CN" dirty="0">
                <a:solidFill>
                  <a:srgbClr val="000000"/>
                </a:solidFill>
              </a:rPr>
              <a:t>           </a:t>
            </a:r>
            <a:r>
              <a:rPr lang="zh-CN" altLang="en-US" dirty="0">
                <a:solidFill>
                  <a:srgbClr val="000000"/>
                </a:solidFill>
              </a:rPr>
              <a:t>网络结构为全连接；</a:t>
            </a:r>
            <a:endParaRPr lang="en-US" altLang="zh-CN" dirty="0">
              <a:solidFill>
                <a:srgbClr val="000000"/>
              </a:solidFill>
            </a:endParaRPr>
          </a:p>
          <a:p>
            <a:pPr>
              <a:lnSpc>
                <a:spcPct val="125000"/>
              </a:lnSpc>
            </a:pPr>
            <a:r>
              <a:rPr lang="zh-CN" altLang="en-US" dirty="0">
                <a:solidFill>
                  <a:srgbClr val="000000"/>
                </a:solidFill>
              </a:rPr>
              <a:t>           输入为</a:t>
            </a:r>
            <a:r>
              <a:rPr lang="en-US" altLang="zh-CN" dirty="0">
                <a:solidFill>
                  <a:srgbClr val="000000"/>
                </a:solidFill>
              </a:rPr>
              <a:t>one-hot encoded vector</a:t>
            </a:r>
            <a:r>
              <a:rPr lang="zh-CN" altLang="en-US" dirty="0">
                <a:solidFill>
                  <a:srgbClr val="000000"/>
                </a:solidFill>
              </a:rPr>
              <a:t>；</a:t>
            </a:r>
            <a:endParaRPr lang="en-US" altLang="zh-CN" dirty="0">
              <a:solidFill>
                <a:srgbClr val="000000"/>
              </a:solidFill>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839AEF9-ADA4-4AA7-B4B3-6579F4933E2A}"/>
                  </a:ext>
                </a:extLst>
              </p:cNvPr>
              <p:cNvSpPr txBox="1"/>
              <p:nvPr/>
            </p:nvSpPr>
            <p:spPr>
              <a:xfrm>
                <a:off x="945157" y="4587161"/>
                <a:ext cx="7239473" cy="1754326"/>
              </a:xfrm>
              <a:prstGeom prst="rect">
                <a:avLst/>
              </a:prstGeom>
              <a:noFill/>
            </p:spPr>
            <p:txBody>
              <a:bodyPr wrap="square" rtlCol="0">
                <a:spAutoFit/>
              </a:bodyPr>
              <a:lstStyle/>
              <a:p>
                <a:r>
                  <a:rPr lang="zh-CN" altLang="en-US" dirty="0">
                    <a:solidFill>
                      <a:srgbClr val="000000"/>
                    </a:solidFill>
                  </a:rPr>
                  <a:t>给定一个单词，</a:t>
                </a:r>
                <a:r>
                  <a:rPr lang="en-US" altLang="zh-CN" dirty="0">
                    <a:solidFill>
                      <a:srgbClr val="000000"/>
                    </a:solidFill>
                  </a:rPr>
                  <a:t>V</a:t>
                </a:r>
                <a:r>
                  <a:rPr lang="zh-CN" altLang="en-US" dirty="0">
                    <a:solidFill>
                      <a:srgbClr val="000000"/>
                    </a:solidFill>
                  </a:rPr>
                  <a:t>个输入节点中只有一个为</a:t>
                </a:r>
                <a:r>
                  <a:rPr lang="en-US" altLang="zh-CN" dirty="0">
                    <a:solidFill>
                      <a:srgbClr val="000000"/>
                    </a:solidFill>
                  </a:rPr>
                  <a:t>1</a:t>
                </a:r>
                <a:r>
                  <a:rPr lang="zh-CN" altLang="en-US" dirty="0">
                    <a:solidFill>
                      <a:srgbClr val="000000"/>
                    </a:solidFill>
                  </a:rPr>
                  <a:t>，其他均为</a:t>
                </a:r>
                <a:r>
                  <a:rPr lang="en-US" altLang="zh-CN" dirty="0">
                    <a:solidFill>
                      <a:srgbClr val="000000"/>
                    </a:solidFill>
                  </a:rPr>
                  <a:t>0</a:t>
                </a:r>
                <a:r>
                  <a:rPr lang="zh-CN" altLang="en-US" dirty="0">
                    <a:solidFill>
                      <a:srgbClr val="000000"/>
                    </a:solidFill>
                  </a:rPr>
                  <a:t>。</a:t>
                </a:r>
                <a:endParaRPr lang="en-US" altLang="zh-CN" dirty="0">
                  <a:solidFill>
                    <a:srgbClr val="000000"/>
                  </a:solidFill>
                </a:endParaRPr>
              </a:p>
              <a:p>
                <a:endParaRPr lang="en-US" altLang="zh-CN" dirty="0">
                  <a:solidFill>
                    <a:srgbClr val="000000"/>
                  </a:solidFill>
                </a:endParaRPr>
              </a:p>
              <a:p>
                <a:r>
                  <a:rPr lang="zh-CN" altLang="en-US" dirty="0">
                    <a:solidFill>
                      <a:srgbClr val="000000"/>
                    </a:solidFill>
                  </a:rPr>
                  <a:t>比如：假设“我”是字典中第</a:t>
                </a:r>
                <a:r>
                  <a:rPr lang="en-US" altLang="zh-CN" dirty="0">
                    <a:solidFill>
                      <a:srgbClr val="000000"/>
                    </a:solidFill>
                  </a:rPr>
                  <a:t>10000</a:t>
                </a:r>
                <a:r>
                  <a:rPr lang="zh-CN" altLang="en-US" dirty="0">
                    <a:solidFill>
                      <a:srgbClr val="000000"/>
                    </a:solidFill>
                  </a:rPr>
                  <a:t>个词，那么输入向量只有第</a:t>
                </a:r>
                <a:r>
                  <a:rPr lang="en-US" altLang="zh-CN" dirty="0">
                    <a:solidFill>
                      <a:srgbClr val="000000"/>
                    </a:solidFill>
                  </a:rPr>
                  <a:t>10000</a:t>
                </a:r>
                <a:r>
                  <a:rPr lang="zh-CN" altLang="en-US" dirty="0">
                    <a:solidFill>
                      <a:srgbClr val="000000"/>
                    </a:solidFill>
                  </a:rPr>
                  <a:t>的位置为</a:t>
                </a:r>
                <a:r>
                  <a:rPr lang="en-US" altLang="zh-CN" dirty="0">
                    <a:solidFill>
                      <a:srgbClr val="000000"/>
                    </a:solidFill>
                  </a:rPr>
                  <a:t>1</a:t>
                </a:r>
                <a:r>
                  <a:rPr lang="zh-CN" altLang="en-US" dirty="0">
                    <a:solidFill>
                      <a:srgbClr val="000000"/>
                    </a:solidFill>
                  </a:rPr>
                  <a:t>，其他均为</a:t>
                </a:r>
                <a:r>
                  <a:rPr lang="en-US" altLang="zh-CN" dirty="0">
                    <a:solidFill>
                      <a:srgbClr val="000000"/>
                    </a:solidFill>
                  </a:rPr>
                  <a:t>0</a:t>
                </a:r>
                <a:r>
                  <a:rPr lang="zh-CN" altLang="en-US" dirty="0">
                    <a:solidFill>
                      <a:srgbClr val="000000"/>
                    </a:solidFill>
                  </a:rPr>
                  <a:t>，向量为：</a:t>
                </a:r>
                <a:endParaRPr lang="en-US" altLang="zh-CN" dirty="0">
                  <a:solidFill>
                    <a:srgbClr val="000000"/>
                  </a:solidFill>
                </a:endParaRPr>
              </a:p>
              <a:p>
                <a:r>
                  <a:rPr lang="zh-CN" altLang="en-US" dirty="0">
                    <a:solidFill>
                      <a:srgbClr val="000000"/>
                    </a:solidFill>
                  </a:rPr>
                  <a:t> </a:t>
                </a:r>
                <a:endParaRPr lang="en-US" altLang="zh-CN" dirty="0">
                  <a:solidFill>
                    <a:srgbClr val="000000"/>
                  </a:solidFill>
                </a:endParaRPr>
              </a:p>
              <a:p>
                <a:pPr/>
                <a14:m>
                  <m:oMathPara xmlns:m="http://schemas.openxmlformats.org/officeDocument/2006/math">
                    <m:oMathParaPr>
                      <m:jc m:val="centerGroup"/>
                    </m:oMathParaPr>
                    <m:oMath xmlns:m="http://schemas.openxmlformats.org/officeDocument/2006/math">
                      <m:r>
                        <a:rPr lang="zh-CN" altLang="en-US" i="1" dirty="0" smtClean="0">
                          <a:solidFill>
                            <a:srgbClr val="000000"/>
                          </a:solidFill>
                          <a:latin typeface="Cambria Math" panose="02040503050406030204" pitchFamily="18" charset="0"/>
                        </a:rPr>
                        <m:t> </m:t>
                      </m:r>
                      <m:r>
                        <a:rPr lang="en-US" altLang="zh-CN" i="1">
                          <a:latin typeface="Cambria Math" panose="02040503050406030204" pitchFamily="18" charset="0"/>
                        </a:rPr>
                        <m:t>{</m:t>
                      </m:r>
                      <m:r>
                        <a:rPr lang="en-US" altLang="zh-CN" b="0" i="1" smtClean="0">
                          <a:latin typeface="Cambria Math" panose="02040503050406030204" pitchFamily="18" charset="0"/>
                        </a:rPr>
                        <m:t>0</m:t>
                      </m:r>
                      <m:r>
                        <a:rPr lang="en-US" altLang="zh-CN" i="1">
                          <a:latin typeface="Cambria Math" panose="02040503050406030204" pitchFamily="18" charset="0"/>
                        </a:rPr>
                        <m:t>, </m:t>
                      </m:r>
                      <m:r>
                        <a:rPr lang="en-US" altLang="zh-CN" b="0" i="1" smtClean="0">
                          <a:latin typeface="Cambria Math" panose="02040503050406030204" pitchFamily="18" charset="0"/>
                        </a:rPr>
                        <m:t>0</m:t>
                      </m:r>
                      <m:r>
                        <a:rPr lang="en-US" altLang="zh-CN" i="1">
                          <a:latin typeface="Cambria Math" panose="02040503050406030204" pitchFamily="18" charset="0"/>
                        </a:rPr>
                        <m:t>,…,</m:t>
                      </m:r>
                      <m:r>
                        <a:rPr lang="en-US" altLang="zh-CN" b="0" i="1" smtClean="0">
                          <a:latin typeface="Cambria Math" panose="02040503050406030204" pitchFamily="18" charset="0"/>
                        </a:rPr>
                        <m:t>0,1,0,…,0,0</m:t>
                      </m:r>
                      <m:r>
                        <a:rPr lang="en-US" altLang="zh-CN" i="1">
                          <a:latin typeface="Cambria Math" panose="02040503050406030204" pitchFamily="18" charset="0"/>
                        </a:rPr>
                        <m:t>}</m:t>
                      </m:r>
                    </m:oMath>
                  </m:oMathPara>
                </a14:m>
                <a:endParaRPr lang="zh-CN" altLang="en-US" dirty="0"/>
              </a:p>
            </p:txBody>
          </p:sp>
        </mc:Choice>
        <mc:Fallback xmlns="">
          <p:sp>
            <p:nvSpPr>
              <p:cNvPr id="19" name="文本框 18">
                <a:extLst>
                  <a:ext uri="{FF2B5EF4-FFF2-40B4-BE49-F238E27FC236}">
                    <a16:creationId xmlns:a16="http://schemas.microsoft.com/office/drawing/2014/main" id="{F839AEF9-ADA4-4AA7-B4B3-6579F4933E2A}"/>
                  </a:ext>
                </a:extLst>
              </p:cNvPr>
              <p:cNvSpPr txBox="1">
                <a:spLocks noRot="1" noChangeAspect="1" noMove="1" noResize="1" noEditPoints="1" noAdjustHandles="1" noChangeArrowheads="1" noChangeShapeType="1" noTextEdit="1"/>
              </p:cNvSpPr>
              <p:nvPr/>
            </p:nvSpPr>
            <p:spPr>
              <a:xfrm>
                <a:off x="945157" y="4587161"/>
                <a:ext cx="7239473" cy="1754326"/>
              </a:xfrm>
              <a:prstGeom prst="rect">
                <a:avLst/>
              </a:prstGeom>
              <a:blipFill>
                <a:blip r:embed="rId4"/>
                <a:stretch>
                  <a:fillRect l="-673" t="-1736" b="-27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8590266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
          <p:cNvSpPr txBox="1"/>
          <p:nvPr/>
        </p:nvSpPr>
        <p:spPr>
          <a:xfrm>
            <a:off x="1895053" y="279515"/>
            <a:ext cx="8412729" cy="523220"/>
          </a:xfrm>
          <a:prstGeom prst="rect">
            <a:avLst/>
          </a:prstGeom>
          <a:noFill/>
          <a:effectLst/>
        </p:spPr>
        <p:txBody>
          <a:bodyPr wrap="square" rtlCol="0">
            <a:spAutoFit/>
          </a:bodyPr>
          <a:lstStyle/>
          <a:p>
            <a:r>
              <a:rPr lang="en-US" altLang="zh-CN" sz="2800" b="1" dirty="0">
                <a:solidFill>
                  <a:srgbClr val="00B0F0"/>
                </a:solidFill>
                <a:latin typeface="微软雅黑" panose="020B0503020204020204" pitchFamily="34" charset="-122"/>
              </a:rPr>
              <a:t>CBOW</a:t>
            </a:r>
            <a:r>
              <a:rPr lang="zh-CN" altLang="en-US" sz="2800" b="1" dirty="0">
                <a:solidFill>
                  <a:srgbClr val="00B0F0"/>
                </a:solidFill>
                <a:latin typeface="微软雅黑" panose="020B0503020204020204" pitchFamily="34" charset="-122"/>
              </a:rPr>
              <a:t>的原理</a:t>
            </a:r>
          </a:p>
        </p:txBody>
      </p:sp>
      <p:pic>
        <p:nvPicPr>
          <p:cNvPr id="2" name="图片 1">
            <a:extLst>
              <a:ext uri="{FF2B5EF4-FFF2-40B4-BE49-F238E27FC236}">
                <a16:creationId xmlns:a16="http://schemas.microsoft.com/office/drawing/2014/main" id="{5B2E51F6-BD5E-4D0C-972D-5EDA52CD7C97}"/>
              </a:ext>
            </a:extLst>
          </p:cNvPr>
          <p:cNvPicPr>
            <a:picLocks noChangeAspect="1"/>
          </p:cNvPicPr>
          <p:nvPr/>
        </p:nvPicPr>
        <p:blipFill>
          <a:blip r:embed="rId2"/>
          <a:stretch>
            <a:fillRect/>
          </a:stretch>
        </p:blipFill>
        <p:spPr>
          <a:xfrm>
            <a:off x="7057142" y="2065626"/>
            <a:ext cx="4716071" cy="2726747"/>
          </a:xfrm>
          <a:prstGeom prst="rect">
            <a:avLst/>
          </a:prstGeom>
        </p:spPr>
      </p:pic>
      <p:sp>
        <p:nvSpPr>
          <p:cNvPr id="20" name="文本框 19">
            <a:extLst>
              <a:ext uri="{FF2B5EF4-FFF2-40B4-BE49-F238E27FC236}">
                <a16:creationId xmlns:a16="http://schemas.microsoft.com/office/drawing/2014/main" id="{DF259DAB-88F7-4BB3-915F-4D6E289EBB8C}"/>
              </a:ext>
            </a:extLst>
          </p:cNvPr>
          <p:cNvSpPr txBox="1"/>
          <p:nvPr/>
        </p:nvSpPr>
        <p:spPr>
          <a:xfrm>
            <a:off x="640798" y="1518987"/>
            <a:ext cx="2176002" cy="369332"/>
          </a:xfrm>
          <a:prstGeom prst="rect">
            <a:avLst/>
          </a:prstGeom>
          <a:noFill/>
        </p:spPr>
        <p:txBody>
          <a:bodyPr wrap="square" rtlCol="0">
            <a:spAutoFit/>
          </a:bodyPr>
          <a:lstStyle/>
          <a:p>
            <a:r>
              <a:rPr lang="zh-CN" altLang="en-US" b="1" dirty="0"/>
              <a:t>输入层到隐含层：</a:t>
            </a:r>
            <a:endParaRPr lang="en-US" altLang="zh-CN" b="1" dirty="0">
              <a:solidFill>
                <a:srgbClr val="000000"/>
              </a:solidFill>
            </a:endParaRP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28D9B6CB-3132-4F49-916A-0E73D9432C11}"/>
                  </a:ext>
                </a:extLst>
              </p:cNvPr>
              <p:cNvSpPr txBox="1"/>
              <p:nvPr/>
            </p:nvSpPr>
            <p:spPr>
              <a:xfrm>
                <a:off x="640798" y="2079179"/>
                <a:ext cx="6250090" cy="752770"/>
              </a:xfrm>
              <a:prstGeom prst="rect">
                <a:avLst/>
              </a:prstGeom>
              <a:noFill/>
            </p:spPr>
            <p:txBody>
              <a:bodyPr wrap="square" rtlCol="0">
                <a:spAutoFit/>
              </a:bodyPr>
              <a:lstStyle/>
              <a:p>
                <a:pPr algn="just">
                  <a:lnSpc>
                    <a:spcPct val="125000"/>
                  </a:lnSpc>
                </a:pPr>
                <a:r>
                  <a:rPr lang="en-US" altLang="zh-CN" dirty="0"/>
                  <a:t>W</a:t>
                </a:r>
                <a:r>
                  <a:rPr lang="zh-CN" altLang="en-US" dirty="0"/>
                  <a:t>是</a:t>
                </a:r>
                <a:r>
                  <a:rPr lang="en-US" altLang="zh-CN" dirty="0"/>
                  <a:t>V</a:t>
                </a:r>
                <a:r>
                  <a:rPr lang="zh-CN" altLang="en-US" dirty="0"/>
                  <a:t>*</a:t>
                </a:r>
                <a:r>
                  <a:rPr lang="en-US" altLang="zh-CN" dirty="0"/>
                  <a:t>N</a:t>
                </a:r>
                <a:r>
                  <a:rPr lang="zh-CN" altLang="en-US" dirty="0"/>
                  <a:t>的矩阵，</a:t>
                </a:r>
                <a:r>
                  <a:rPr lang="en-US" altLang="zh-CN" dirty="0"/>
                  <a:t>W</a:t>
                </a:r>
                <a:r>
                  <a:rPr lang="zh-CN" altLang="en-US" dirty="0"/>
                  <a:t>的每一行是输入层节点对应单词的</a:t>
                </a:r>
                <a:r>
                  <a:rPr lang="en-US" altLang="zh-CN" dirty="0"/>
                  <a:t>N</a:t>
                </a:r>
                <a:r>
                  <a:rPr lang="zh-CN" altLang="en-US" dirty="0"/>
                  <a:t>维向量标识</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𝑤</m:t>
                        </m:r>
                      </m:sub>
                    </m:sSub>
                    <m:r>
                      <a:rPr lang="zh-CN" altLang="en-US" i="1">
                        <a:latin typeface="Cambria Math" panose="02040503050406030204" pitchFamily="18" charset="0"/>
                      </a:rPr>
                      <m:t>；</m:t>
                    </m:r>
                  </m:oMath>
                </a14:m>
                <a:endParaRPr lang="en-US" altLang="zh-CN" dirty="0">
                  <a:solidFill>
                    <a:srgbClr val="000000"/>
                  </a:solidFill>
                </a:endParaRPr>
              </a:p>
            </p:txBody>
          </p:sp>
        </mc:Choice>
        <mc:Fallback xmlns="">
          <p:sp>
            <p:nvSpPr>
              <p:cNvPr id="21" name="文本框 20">
                <a:extLst>
                  <a:ext uri="{FF2B5EF4-FFF2-40B4-BE49-F238E27FC236}">
                    <a16:creationId xmlns:a16="http://schemas.microsoft.com/office/drawing/2014/main" id="{28D9B6CB-3132-4F49-916A-0E73D9432C11}"/>
                  </a:ext>
                </a:extLst>
              </p:cNvPr>
              <p:cNvSpPr txBox="1">
                <a:spLocks noRot="1" noChangeAspect="1" noMove="1" noResize="1" noEditPoints="1" noAdjustHandles="1" noChangeArrowheads="1" noChangeShapeType="1" noTextEdit="1"/>
              </p:cNvSpPr>
              <p:nvPr/>
            </p:nvSpPr>
            <p:spPr>
              <a:xfrm>
                <a:off x="640798" y="2079179"/>
                <a:ext cx="6250090" cy="752770"/>
              </a:xfrm>
              <a:prstGeom prst="rect">
                <a:avLst/>
              </a:prstGeom>
              <a:blipFill>
                <a:blip r:embed="rId3"/>
                <a:stretch>
                  <a:fillRect l="-780" r="-878" b="-112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396A137E-AD42-452A-9072-E8FCFD637FA8}"/>
                  </a:ext>
                </a:extLst>
              </p:cNvPr>
              <p:cNvSpPr txBox="1"/>
              <p:nvPr/>
            </p:nvSpPr>
            <p:spPr>
              <a:xfrm>
                <a:off x="640798" y="2915381"/>
                <a:ext cx="6250090" cy="756810"/>
              </a:xfrm>
              <a:prstGeom prst="rect">
                <a:avLst/>
              </a:prstGeom>
              <a:noFill/>
            </p:spPr>
            <p:txBody>
              <a:bodyPr wrap="square" rtlCol="0">
                <a:spAutoFit/>
              </a:bodyPr>
              <a:lstStyle/>
              <a:p>
                <a:pPr algn="just">
                  <a:lnSpc>
                    <a:spcPct val="125000"/>
                  </a:lnSpc>
                </a:pPr>
                <a:r>
                  <a:rPr lang="zh-CN" altLang="en-US" dirty="0"/>
                  <a:t>给定一个文本（一个单词），假设</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=1</m:t>
                    </m:r>
                  </m:oMath>
                </a14:m>
                <a:r>
                  <a:rPr lang="zh-CN" altLang="en-US" dirty="0">
                    <a:solidFill>
                      <a:srgbClr val="000000"/>
                    </a:solidFill>
                  </a:rPr>
                  <a:t>，</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𝑘</m:t>
                            </m:r>
                          </m:e>
                          <m:sup>
                            <m:r>
                              <a:rPr lang="en-US" altLang="zh-CN" b="0" i="1" smtClean="0">
                                <a:latin typeface="Cambria Math" panose="02040503050406030204" pitchFamily="18" charset="0"/>
                              </a:rPr>
                              <m:t>′</m:t>
                            </m:r>
                          </m:sup>
                        </m:sSup>
                      </m:sub>
                    </m:sSub>
                    <m:r>
                      <a:rPr lang="en-US" altLang="zh-CN" i="1">
                        <a:latin typeface="Cambria Math" panose="02040503050406030204" pitchFamily="18" charset="0"/>
                      </a:rPr>
                      <m:t>=</m:t>
                    </m:r>
                    <m:r>
                      <a:rPr lang="en-US" altLang="zh-CN" b="0" i="1" smtClean="0">
                        <a:latin typeface="Cambria Math" panose="02040503050406030204" pitchFamily="18" charset="0"/>
                      </a:rPr>
                      <m:t>0(</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𝑘</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𝑘</m:t>
                    </m:r>
                    <m:r>
                      <a:rPr lang="en-US" altLang="zh-CN" b="0" i="1" smtClean="0">
                        <a:latin typeface="Cambria Math" panose="02040503050406030204" pitchFamily="18" charset="0"/>
                      </a:rPr>
                      <m:t>)</m:t>
                    </m:r>
                  </m:oMath>
                </a14:m>
                <a:r>
                  <a:rPr lang="zh-CN" altLang="en-US" dirty="0">
                    <a:solidFill>
                      <a:srgbClr val="000000"/>
                    </a:solidFill>
                  </a:rPr>
                  <a:t>，则：</a:t>
                </a:r>
                <a:endParaRPr lang="en-US" altLang="zh-CN" dirty="0">
                  <a:solidFill>
                    <a:srgbClr val="000000"/>
                  </a:solidFill>
                </a:endParaRPr>
              </a:p>
            </p:txBody>
          </p:sp>
        </mc:Choice>
        <mc:Fallback xmlns="">
          <p:sp>
            <p:nvSpPr>
              <p:cNvPr id="22" name="文本框 21">
                <a:extLst>
                  <a:ext uri="{FF2B5EF4-FFF2-40B4-BE49-F238E27FC236}">
                    <a16:creationId xmlns:a16="http://schemas.microsoft.com/office/drawing/2014/main" id="{396A137E-AD42-452A-9072-E8FCFD637FA8}"/>
                  </a:ext>
                </a:extLst>
              </p:cNvPr>
              <p:cNvSpPr txBox="1">
                <a:spLocks noRot="1" noChangeAspect="1" noMove="1" noResize="1" noEditPoints="1" noAdjustHandles="1" noChangeArrowheads="1" noChangeShapeType="1" noTextEdit="1"/>
              </p:cNvSpPr>
              <p:nvPr/>
            </p:nvSpPr>
            <p:spPr>
              <a:xfrm>
                <a:off x="640798" y="2915381"/>
                <a:ext cx="6250090" cy="756810"/>
              </a:xfrm>
              <a:prstGeom prst="rect">
                <a:avLst/>
              </a:prstGeom>
              <a:blipFill>
                <a:blip r:embed="rId4"/>
                <a:stretch>
                  <a:fillRect l="-780" r="-4488" b="-120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E6A5CBFD-6E5F-4184-9CA2-83DB3B3014C6}"/>
                  </a:ext>
                </a:extLst>
              </p:cNvPr>
              <p:cNvSpPr txBox="1"/>
              <p:nvPr/>
            </p:nvSpPr>
            <p:spPr>
              <a:xfrm>
                <a:off x="1527256" y="3678381"/>
                <a:ext cx="3716051" cy="40985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000000"/>
                          </a:solidFill>
                          <a:latin typeface="Cambria Math" panose="02040503050406030204" pitchFamily="18" charset="0"/>
                        </a:rPr>
                        <m:t>h</m:t>
                      </m:r>
                      <m:r>
                        <a:rPr lang="en-US" altLang="zh-CN" i="1" smtClean="0">
                          <a:solidFill>
                            <a:srgbClr val="000000"/>
                          </a:solidFill>
                          <a:latin typeface="Cambria Math" panose="02040503050406030204" pitchFamily="18" charset="0"/>
                        </a:rPr>
                        <m:t>=</m:t>
                      </m:r>
                      <m:sSup>
                        <m:sSupPr>
                          <m:ctrlPr>
                            <a:rPr lang="en-US" altLang="zh-CN" i="1" smtClean="0">
                              <a:solidFill>
                                <a:srgbClr val="000000"/>
                              </a:solidFill>
                              <a:latin typeface="Cambria Math" panose="02040503050406030204" pitchFamily="18" charset="0"/>
                            </a:rPr>
                          </m:ctrlPr>
                        </m:sSupPr>
                        <m:e>
                          <m:r>
                            <a:rPr lang="en-US" altLang="zh-CN" b="0" i="1" smtClean="0">
                              <a:solidFill>
                                <a:srgbClr val="000000"/>
                              </a:solidFill>
                              <a:latin typeface="Cambria Math" panose="02040503050406030204" pitchFamily="18" charset="0"/>
                            </a:rPr>
                            <m:t>𝑊</m:t>
                          </m:r>
                        </m:e>
                        <m:sup>
                          <m:r>
                            <a:rPr lang="en-US" altLang="zh-CN" b="0" i="1" smtClean="0">
                              <a:solidFill>
                                <a:srgbClr val="000000"/>
                              </a:solidFill>
                              <a:latin typeface="Cambria Math" panose="02040503050406030204" pitchFamily="18" charset="0"/>
                            </a:rPr>
                            <m:t>𝑇</m:t>
                          </m:r>
                        </m:sup>
                      </m:sSup>
                      <m:r>
                        <a:rPr lang="en-US" altLang="zh-CN" b="0" i="1" smtClean="0">
                          <a:solidFill>
                            <a:srgbClr val="000000"/>
                          </a:solidFill>
                          <a:latin typeface="Cambria Math" panose="02040503050406030204" pitchFamily="18" charset="0"/>
                        </a:rPr>
                        <m:t>𝑥</m:t>
                      </m:r>
                      <m:r>
                        <a:rPr lang="en-US" altLang="zh-CN" b="0" i="1" smtClean="0">
                          <a:solidFill>
                            <a:srgbClr val="000000"/>
                          </a:solidFill>
                          <a:latin typeface="Cambria Math" panose="02040503050406030204" pitchFamily="18" charset="0"/>
                        </a:rPr>
                        <m:t>=</m:t>
                      </m:r>
                      <m:sSub>
                        <m:sSubPr>
                          <m:ctrlPr>
                            <a:rPr lang="en-US" altLang="zh-CN" b="0" i="1" smtClean="0">
                              <a:solidFill>
                                <a:srgbClr val="000000"/>
                              </a:solidFill>
                              <a:latin typeface="Cambria Math" panose="02040503050406030204" pitchFamily="18" charset="0"/>
                            </a:rPr>
                          </m:ctrlPr>
                        </m:sSubPr>
                        <m:e>
                          <m:sSup>
                            <m:sSupPr>
                              <m:ctrlPr>
                                <a:rPr lang="en-US" altLang="zh-CN" b="0" i="1" smtClean="0">
                                  <a:solidFill>
                                    <a:srgbClr val="000000"/>
                                  </a:solidFill>
                                  <a:latin typeface="Cambria Math" panose="02040503050406030204" pitchFamily="18" charset="0"/>
                                </a:rPr>
                              </m:ctrlPr>
                            </m:sSupPr>
                            <m:e>
                              <m:r>
                                <a:rPr lang="en-US" altLang="zh-CN" b="0" i="1" smtClean="0">
                                  <a:solidFill>
                                    <a:srgbClr val="000000"/>
                                  </a:solidFill>
                                  <a:latin typeface="Cambria Math" panose="02040503050406030204" pitchFamily="18" charset="0"/>
                                </a:rPr>
                                <m:t>𝑊</m:t>
                              </m:r>
                            </m:e>
                            <m:sup>
                              <m:r>
                                <a:rPr lang="en-US" altLang="zh-CN" b="0" i="1" smtClean="0">
                                  <a:solidFill>
                                    <a:srgbClr val="000000"/>
                                  </a:solidFill>
                                  <a:latin typeface="Cambria Math" panose="02040503050406030204" pitchFamily="18" charset="0"/>
                                </a:rPr>
                                <m:t>𝑇</m:t>
                              </m:r>
                            </m:sup>
                          </m:sSup>
                        </m:e>
                        <m:sub>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𝑘</m:t>
                          </m:r>
                          <m:r>
                            <a:rPr lang="en-US" altLang="zh-CN" b="0" i="1" smtClean="0">
                              <a:solidFill>
                                <a:srgbClr val="000000"/>
                              </a:solidFill>
                              <a:latin typeface="Cambria Math" panose="02040503050406030204" pitchFamily="18" charset="0"/>
                            </a:rPr>
                            <m:t>,∙)</m:t>
                          </m:r>
                        </m:sub>
                      </m:sSub>
                      <m:r>
                        <a:rPr lang="en-US" altLang="zh-CN" b="0" i="1" smtClean="0">
                          <a:solidFill>
                            <a:srgbClr val="000000"/>
                          </a:solidFill>
                          <a:latin typeface="Cambria Math" panose="02040503050406030204" pitchFamily="18" charset="0"/>
                        </a:rPr>
                        <m:t>≔</m:t>
                      </m:r>
                      <m:sSubSup>
                        <m:sSubSupPr>
                          <m:ctrlPr>
                            <a:rPr lang="en-US" altLang="zh-CN" b="0" i="1" smtClean="0">
                              <a:solidFill>
                                <a:srgbClr val="000000"/>
                              </a:solidFill>
                              <a:latin typeface="Cambria Math" panose="02040503050406030204" pitchFamily="18" charset="0"/>
                            </a:rPr>
                          </m:ctrlPr>
                        </m:sSubSupPr>
                        <m:e>
                          <m:r>
                            <a:rPr lang="en-US" altLang="zh-CN" b="0" i="1" smtClean="0">
                              <a:solidFill>
                                <a:srgbClr val="000000"/>
                              </a:solidFill>
                              <a:latin typeface="Cambria Math" panose="02040503050406030204" pitchFamily="18" charset="0"/>
                            </a:rPr>
                            <m:t>𝑣</m:t>
                          </m:r>
                        </m:e>
                        <m:sub>
                          <m:sSub>
                            <m:sSubPr>
                              <m:ctrlPr>
                                <a:rPr lang="en-US" altLang="zh-CN" b="0" i="1" smtClean="0">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𝑤</m:t>
                              </m:r>
                            </m:e>
                            <m:sub>
                              <m:r>
                                <a:rPr lang="en-US" altLang="zh-CN" b="0" i="1" smtClean="0">
                                  <a:solidFill>
                                    <a:srgbClr val="000000"/>
                                  </a:solidFill>
                                  <a:latin typeface="Cambria Math" panose="02040503050406030204" pitchFamily="18" charset="0"/>
                                </a:rPr>
                                <m:t>𝐼</m:t>
                              </m:r>
                            </m:sub>
                          </m:sSub>
                        </m:sub>
                        <m:sup>
                          <m:r>
                            <a:rPr lang="en-US" altLang="zh-CN" b="0" i="1" smtClean="0">
                              <a:solidFill>
                                <a:srgbClr val="000000"/>
                              </a:solidFill>
                              <a:latin typeface="Cambria Math" panose="02040503050406030204" pitchFamily="18" charset="0"/>
                            </a:rPr>
                            <m:t>𝑇</m:t>
                          </m:r>
                        </m:sup>
                      </m:sSubSup>
                    </m:oMath>
                  </m:oMathPara>
                </a14:m>
                <a:endParaRPr lang="en-US" altLang="zh-CN" dirty="0">
                  <a:solidFill>
                    <a:srgbClr val="000000"/>
                  </a:solidFill>
                </a:endParaRPr>
              </a:p>
            </p:txBody>
          </p:sp>
        </mc:Choice>
        <mc:Fallback xmlns="">
          <p:sp>
            <p:nvSpPr>
              <p:cNvPr id="23" name="文本框 22">
                <a:extLst>
                  <a:ext uri="{FF2B5EF4-FFF2-40B4-BE49-F238E27FC236}">
                    <a16:creationId xmlns:a16="http://schemas.microsoft.com/office/drawing/2014/main" id="{E6A5CBFD-6E5F-4184-9CA2-83DB3B3014C6}"/>
                  </a:ext>
                </a:extLst>
              </p:cNvPr>
              <p:cNvSpPr txBox="1">
                <a:spLocks noRot="1" noChangeAspect="1" noMove="1" noResize="1" noEditPoints="1" noAdjustHandles="1" noChangeArrowheads="1" noChangeShapeType="1" noTextEdit="1"/>
              </p:cNvSpPr>
              <p:nvPr/>
            </p:nvSpPr>
            <p:spPr>
              <a:xfrm>
                <a:off x="1527256" y="3678381"/>
                <a:ext cx="3716051" cy="409856"/>
              </a:xfrm>
              <a:prstGeom prst="rect">
                <a:avLst/>
              </a:prstGeom>
              <a:blipFill>
                <a:blip r:embed="rId5"/>
                <a:stretch>
                  <a:fillRect b="-58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1F532CDC-6738-45A9-A196-6674556EED3D}"/>
                  </a:ext>
                </a:extLst>
              </p:cNvPr>
              <p:cNvSpPr txBox="1"/>
              <p:nvPr/>
            </p:nvSpPr>
            <p:spPr>
              <a:xfrm>
                <a:off x="651633" y="4288040"/>
                <a:ext cx="6250090" cy="782522"/>
              </a:xfrm>
              <a:prstGeom prst="rect">
                <a:avLst/>
              </a:prstGeom>
              <a:noFill/>
            </p:spPr>
            <p:txBody>
              <a:bodyPr wrap="square" rtlCol="0">
                <a:spAutoFit/>
              </a:bodyPr>
              <a:lstStyle/>
              <a:p>
                <a:pPr algn="just">
                  <a:lnSpc>
                    <a:spcPct val="125000"/>
                  </a:lnSpc>
                </a:pPr>
                <a:r>
                  <a:rPr lang="zh-CN" altLang="en-US" dirty="0">
                    <a:solidFill>
                      <a:srgbClr val="000000"/>
                    </a:solidFill>
                  </a:rPr>
                  <a:t>其实这里直接复制</a:t>
                </a:r>
                <a:r>
                  <a:rPr lang="en-US" altLang="zh-CN" dirty="0">
                    <a:solidFill>
                      <a:srgbClr val="000000"/>
                    </a:solidFill>
                  </a:rPr>
                  <a:t>W</a:t>
                </a:r>
                <a:r>
                  <a:rPr lang="zh-CN" altLang="en-US" dirty="0">
                    <a:solidFill>
                      <a:srgbClr val="000000"/>
                    </a:solidFill>
                  </a:rPr>
                  <a:t>的第</a:t>
                </a:r>
                <a:r>
                  <a:rPr lang="en-US" altLang="zh-CN" dirty="0">
                    <a:solidFill>
                      <a:srgbClr val="000000"/>
                    </a:solidFill>
                  </a:rPr>
                  <a:t>k</a:t>
                </a:r>
                <a:r>
                  <a:rPr lang="zh-CN" altLang="en-US" dirty="0">
                    <a:solidFill>
                      <a:srgbClr val="000000"/>
                    </a:solidFill>
                  </a:rPr>
                  <a:t>行就可以得到</a:t>
                </a:r>
                <a:r>
                  <a:rPr lang="en-US" altLang="zh-CN" dirty="0">
                    <a:solidFill>
                      <a:srgbClr val="000000"/>
                    </a:solidFill>
                  </a:rPr>
                  <a:t>h</a:t>
                </a:r>
                <a:r>
                  <a:rPr lang="zh-CN" altLang="en-US" dirty="0">
                    <a:solidFill>
                      <a:srgbClr val="000000"/>
                    </a:solidFill>
                  </a:rPr>
                  <a:t>，其中</a:t>
                </a:r>
                <a14:m>
                  <m:oMath xmlns:m="http://schemas.openxmlformats.org/officeDocument/2006/math">
                    <m:sSub>
                      <m:sSubPr>
                        <m:ctrlPr>
                          <a:rPr lang="en-US" altLang="zh-CN" i="1" smtClean="0">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𝑣</m:t>
                        </m:r>
                      </m:e>
                      <m:sub>
                        <m:sSub>
                          <m:sSubPr>
                            <m:ctrlPr>
                              <a:rPr lang="en-US" altLang="zh-CN" i="1" smtClean="0">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𝑤</m:t>
                            </m:r>
                          </m:e>
                          <m:sub>
                            <m:r>
                              <a:rPr lang="en-US" altLang="zh-CN" b="0" i="1" smtClean="0">
                                <a:solidFill>
                                  <a:srgbClr val="000000"/>
                                </a:solidFill>
                                <a:latin typeface="Cambria Math" panose="02040503050406030204" pitchFamily="18" charset="0"/>
                              </a:rPr>
                              <m:t>𝐼</m:t>
                            </m:r>
                          </m:sub>
                        </m:sSub>
                      </m:sub>
                    </m:sSub>
                    <m:r>
                      <a:rPr lang="zh-CN" altLang="en-US" i="1">
                        <a:solidFill>
                          <a:srgbClr val="000000"/>
                        </a:solidFill>
                        <a:latin typeface="Cambria Math" panose="02040503050406030204" pitchFamily="18" charset="0"/>
                      </a:rPr>
                      <m:t>是</m:t>
                    </m:r>
                  </m:oMath>
                </a14:m>
                <a:r>
                  <a:rPr lang="zh-CN" altLang="en-US" dirty="0">
                    <a:solidFill>
                      <a:srgbClr val="000000"/>
                    </a:solidFill>
                  </a:rPr>
                  <a:t>输入单词</a:t>
                </a:r>
                <a14:m>
                  <m:oMath xmlns:m="http://schemas.openxmlformats.org/officeDocument/2006/math">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𝑤</m:t>
                        </m:r>
                      </m:e>
                      <m:sub>
                        <m:r>
                          <a:rPr lang="en-US" altLang="zh-CN" i="1">
                            <a:solidFill>
                              <a:srgbClr val="000000"/>
                            </a:solidFill>
                            <a:latin typeface="Cambria Math" panose="02040503050406030204" pitchFamily="18" charset="0"/>
                          </a:rPr>
                          <m:t>𝐼</m:t>
                        </m:r>
                      </m:sub>
                    </m:sSub>
                  </m:oMath>
                </a14:m>
                <a:r>
                  <a:rPr lang="zh-CN" altLang="en-US" dirty="0">
                    <a:solidFill>
                      <a:srgbClr val="000000"/>
                    </a:solidFill>
                  </a:rPr>
                  <a:t>的向量表示；</a:t>
                </a:r>
                <a:endParaRPr lang="en-US" altLang="zh-CN" dirty="0">
                  <a:solidFill>
                    <a:srgbClr val="000000"/>
                  </a:solidFill>
                </a:endParaRPr>
              </a:p>
            </p:txBody>
          </p:sp>
        </mc:Choice>
        <mc:Fallback xmlns="">
          <p:sp>
            <p:nvSpPr>
              <p:cNvPr id="13" name="文本框 12">
                <a:extLst>
                  <a:ext uri="{FF2B5EF4-FFF2-40B4-BE49-F238E27FC236}">
                    <a16:creationId xmlns:a16="http://schemas.microsoft.com/office/drawing/2014/main" id="{1F532CDC-6738-45A9-A196-6674556EED3D}"/>
                  </a:ext>
                </a:extLst>
              </p:cNvPr>
              <p:cNvSpPr txBox="1">
                <a:spLocks noRot="1" noChangeAspect="1" noMove="1" noResize="1" noEditPoints="1" noAdjustHandles="1" noChangeArrowheads="1" noChangeShapeType="1" noTextEdit="1"/>
              </p:cNvSpPr>
              <p:nvPr/>
            </p:nvSpPr>
            <p:spPr>
              <a:xfrm>
                <a:off x="651633" y="4288040"/>
                <a:ext cx="6250090" cy="782522"/>
              </a:xfrm>
              <a:prstGeom prst="rect">
                <a:avLst/>
              </a:prstGeom>
              <a:blipFill>
                <a:blip r:embed="rId6"/>
                <a:stretch>
                  <a:fillRect l="-878" r="-780" b="-1085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0205153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
          <p:cNvSpPr txBox="1"/>
          <p:nvPr/>
        </p:nvSpPr>
        <p:spPr>
          <a:xfrm>
            <a:off x="1895053" y="279515"/>
            <a:ext cx="8412729" cy="523220"/>
          </a:xfrm>
          <a:prstGeom prst="rect">
            <a:avLst/>
          </a:prstGeom>
          <a:noFill/>
          <a:effectLst/>
        </p:spPr>
        <p:txBody>
          <a:bodyPr wrap="square" rtlCol="0">
            <a:spAutoFit/>
          </a:bodyPr>
          <a:lstStyle/>
          <a:p>
            <a:r>
              <a:rPr lang="en-US" altLang="zh-CN" sz="2800" b="1" dirty="0">
                <a:solidFill>
                  <a:srgbClr val="00B0F0"/>
                </a:solidFill>
                <a:latin typeface="微软雅黑" panose="020B0503020204020204" pitchFamily="34" charset="-122"/>
              </a:rPr>
              <a:t>CBOW</a:t>
            </a:r>
            <a:r>
              <a:rPr lang="zh-CN" altLang="en-US" sz="2800" b="1" dirty="0">
                <a:solidFill>
                  <a:srgbClr val="00B0F0"/>
                </a:solidFill>
                <a:latin typeface="微软雅黑" panose="020B0503020204020204" pitchFamily="34" charset="-122"/>
              </a:rPr>
              <a:t>的原理</a:t>
            </a:r>
          </a:p>
        </p:txBody>
      </p:sp>
      <p:pic>
        <p:nvPicPr>
          <p:cNvPr id="2" name="图片 1">
            <a:extLst>
              <a:ext uri="{FF2B5EF4-FFF2-40B4-BE49-F238E27FC236}">
                <a16:creationId xmlns:a16="http://schemas.microsoft.com/office/drawing/2014/main" id="{5B2E51F6-BD5E-4D0C-972D-5EDA52CD7C97}"/>
              </a:ext>
            </a:extLst>
          </p:cNvPr>
          <p:cNvPicPr>
            <a:picLocks noChangeAspect="1"/>
          </p:cNvPicPr>
          <p:nvPr/>
        </p:nvPicPr>
        <p:blipFill>
          <a:blip r:embed="rId2"/>
          <a:stretch>
            <a:fillRect/>
          </a:stretch>
        </p:blipFill>
        <p:spPr>
          <a:xfrm>
            <a:off x="1360551" y="3375155"/>
            <a:ext cx="4716071" cy="2726747"/>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4A99DD31-D985-4B86-AAD9-9A364FFF6328}"/>
                  </a:ext>
                </a:extLst>
              </p:cNvPr>
              <p:cNvSpPr txBox="1"/>
              <p:nvPr/>
            </p:nvSpPr>
            <p:spPr>
              <a:xfrm>
                <a:off x="1120483" y="1158955"/>
                <a:ext cx="6250090" cy="406522"/>
              </a:xfrm>
              <a:prstGeom prst="rect">
                <a:avLst/>
              </a:prstGeom>
              <a:noFill/>
            </p:spPr>
            <p:txBody>
              <a:bodyPr wrap="square" rtlCol="0">
                <a:spAutoFit/>
              </a:bodyPr>
              <a:lstStyle/>
              <a:p>
                <a:pPr algn="just">
                  <a:lnSpc>
                    <a:spcPct val="125000"/>
                  </a:lnSpc>
                </a:pPr>
                <a:r>
                  <a:rPr lang="zh-CN" altLang="en-US" dirty="0"/>
                  <a:t>那么到底什么是我们通常意义上所说的</a:t>
                </a:r>
                <a:r>
                  <a:rPr lang="zh-CN" altLang="en-US" b="1" dirty="0"/>
                  <a:t>词向量 </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1" i="1" smtClean="0">
                            <a:latin typeface="Cambria Math" panose="02040503050406030204" pitchFamily="18" charset="0"/>
                          </a:rPr>
                          <m:t>𝒘</m:t>
                        </m:r>
                      </m:sub>
                    </m:sSub>
                  </m:oMath>
                </a14:m>
                <a:r>
                  <a:rPr lang="zh-CN" altLang="en-US" b="1" dirty="0"/>
                  <a:t> </a:t>
                </a:r>
                <a:r>
                  <a:rPr lang="zh-CN" altLang="en-US" dirty="0"/>
                  <a:t>呢？</a:t>
                </a:r>
              </a:p>
            </p:txBody>
          </p:sp>
        </mc:Choice>
        <mc:Fallback xmlns="">
          <p:sp>
            <p:nvSpPr>
              <p:cNvPr id="12" name="文本框 11">
                <a:extLst>
                  <a:ext uri="{FF2B5EF4-FFF2-40B4-BE49-F238E27FC236}">
                    <a16:creationId xmlns:a16="http://schemas.microsoft.com/office/drawing/2014/main" id="{4A99DD31-D985-4B86-AAD9-9A364FFF6328}"/>
                  </a:ext>
                </a:extLst>
              </p:cNvPr>
              <p:cNvSpPr txBox="1">
                <a:spLocks noRot="1" noChangeAspect="1" noMove="1" noResize="1" noEditPoints="1" noAdjustHandles="1" noChangeArrowheads="1" noChangeShapeType="1" noTextEdit="1"/>
              </p:cNvSpPr>
              <p:nvPr/>
            </p:nvSpPr>
            <p:spPr>
              <a:xfrm>
                <a:off x="1120483" y="1158955"/>
                <a:ext cx="6250090" cy="406522"/>
              </a:xfrm>
              <a:prstGeom prst="rect">
                <a:avLst/>
              </a:prstGeom>
              <a:blipFill>
                <a:blip r:embed="rId3"/>
                <a:stretch>
                  <a:fillRect l="-878" b="-223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046DEC8C-3141-4C02-8C26-8511D1ED1592}"/>
                  </a:ext>
                </a:extLst>
              </p:cNvPr>
              <p:cNvSpPr txBox="1"/>
              <p:nvPr/>
            </p:nvSpPr>
            <p:spPr>
              <a:xfrm>
                <a:off x="1120483" y="1729349"/>
                <a:ext cx="9912278" cy="752770"/>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Ø"/>
                </a:pPr>
                <a:r>
                  <a:rPr lang="zh-CN" altLang="en-US" dirty="0"/>
                  <a:t>其实就是我们上面所说的输入向量矩阵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𝑉</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𝑁</m:t>
                        </m:r>
                      </m:sub>
                    </m:sSub>
                  </m:oMath>
                </a14:m>
                <a:r>
                  <a:rPr lang="zh-CN" altLang="en-US" dirty="0"/>
                  <a:t>中</a:t>
                </a:r>
                <a:r>
                  <a:rPr lang="zh-CN" altLang="en-US" b="1" dirty="0"/>
                  <a:t>每一行对应的权重向量</a:t>
                </a:r>
                <a:r>
                  <a:rPr lang="zh-CN" altLang="en-US" dirty="0"/>
                  <a:t>。于是这个权重矩阵自然转换成了</a:t>
                </a:r>
                <a:r>
                  <a:rPr lang="en-US" altLang="zh-CN" dirty="0"/>
                  <a:t>word2vec</a:t>
                </a:r>
                <a:r>
                  <a:rPr lang="zh-CN" altLang="en-US" dirty="0"/>
                  <a:t>的</a:t>
                </a:r>
                <a:r>
                  <a:rPr lang="en-US" altLang="zh-CN" dirty="0"/>
                  <a:t>lookup table</a:t>
                </a:r>
                <a:r>
                  <a:rPr lang="zh-CN" altLang="en-US" dirty="0"/>
                  <a:t>。</a:t>
                </a:r>
                <a:endParaRPr lang="en-US" altLang="zh-CN" dirty="0">
                  <a:solidFill>
                    <a:srgbClr val="000000"/>
                  </a:solidFill>
                </a:endParaRPr>
              </a:p>
            </p:txBody>
          </p:sp>
        </mc:Choice>
        <mc:Fallback xmlns="">
          <p:sp>
            <p:nvSpPr>
              <p:cNvPr id="14" name="文本框 13">
                <a:extLst>
                  <a:ext uri="{FF2B5EF4-FFF2-40B4-BE49-F238E27FC236}">
                    <a16:creationId xmlns:a16="http://schemas.microsoft.com/office/drawing/2014/main" id="{046DEC8C-3141-4C02-8C26-8511D1ED1592}"/>
                  </a:ext>
                </a:extLst>
              </p:cNvPr>
              <p:cNvSpPr txBox="1">
                <a:spLocks noRot="1" noChangeAspect="1" noMove="1" noResize="1" noEditPoints="1" noAdjustHandles="1" noChangeArrowheads="1" noChangeShapeType="1" noTextEdit="1"/>
              </p:cNvSpPr>
              <p:nvPr/>
            </p:nvSpPr>
            <p:spPr>
              <a:xfrm>
                <a:off x="1120483" y="1729349"/>
                <a:ext cx="9912278" cy="752770"/>
              </a:xfrm>
              <a:prstGeom prst="rect">
                <a:avLst/>
              </a:prstGeom>
              <a:blipFill>
                <a:blip r:embed="rId4"/>
                <a:stretch>
                  <a:fillRect l="-431" r="-492" b="-12195"/>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C4D502B8-2A6A-4313-AFEE-56C1850503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4106" y="2482119"/>
            <a:ext cx="4677313" cy="4082626"/>
          </a:xfrm>
          <a:prstGeom prst="rect">
            <a:avLst/>
          </a:prstGeom>
        </p:spPr>
      </p:pic>
    </p:spTree>
    <p:extLst>
      <p:ext uri="{BB962C8B-B14F-4D97-AF65-F5344CB8AC3E}">
        <p14:creationId xmlns:p14="http://schemas.microsoft.com/office/powerpoint/2010/main" val="4007634837"/>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
          <p:cNvSpPr txBox="1"/>
          <p:nvPr/>
        </p:nvSpPr>
        <p:spPr>
          <a:xfrm>
            <a:off x="1895053" y="279515"/>
            <a:ext cx="8412729" cy="523220"/>
          </a:xfrm>
          <a:prstGeom prst="rect">
            <a:avLst/>
          </a:prstGeom>
          <a:noFill/>
          <a:effectLst/>
        </p:spPr>
        <p:txBody>
          <a:bodyPr wrap="square" rtlCol="0">
            <a:spAutoFit/>
          </a:bodyPr>
          <a:lstStyle/>
          <a:p>
            <a:r>
              <a:rPr lang="en-US" altLang="zh-CN" sz="2800" b="1" dirty="0">
                <a:solidFill>
                  <a:srgbClr val="00B0F0"/>
                </a:solidFill>
                <a:latin typeface="微软雅黑" panose="020B0503020204020204" pitchFamily="34" charset="-122"/>
              </a:rPr>
              <a:t>CBOW</a:t>
            </a:r>
            <a:r>
              <a:rPr lang="zh-CN" altLang="en-US" sz="2800" b="1" dirty="0">
                <a:solidFill>
                  <a:srgbClr val="00B0F0"/>
                </a:solidFill>
                <a:latin typeface="微软雅黑" panose="020B0503020204020204" pitchFamily="34" charset="-122"/>
              </a:rPr>
              <a:t>的原理</a:t>
            </a:r>
          </a:p>
        </p:txBody>
      </p:sp>
      <p:pic>
        <p:nvPicPr>
          <p:cNvPr id="2" name="图片 1">
            <a:extLst>
              <a:ext uri="{FF2B5EF4-FFF2-40B4-BE49-F238E27FC236}">
                <a16:creationId xmlns:a16="http://schemas.microsoft.com/office/drawing/2014/main" id="{5B2E51F6-BD5E-4D0C-972D-5EDA52CD7C97}"/>
              </a:ext>
            </a:extLst>
          </p:cNvPr>
          <p:cNvPicPr>
            <a:picLocks noChangeAspect="1"/>
          </p:cNvPicPr>
          <p:nvPr/>
        </p:nvPicPr>
        <p:blipFill>
          <a:blip r:embed="rId3"/>
          <a:stretch>
            <a:fillRect/>
          </a:stretch>
        </p:blipFill>
        <p:spPr>
          <a:xfrm>
            <a:off x="7057142" y="2065626"/>
            <a:ext cx="4716071" cy="2726747"/>
          </a:xfrm>
          <a:prstGeom prst="rect">
            <a:avLst/>
          </a:prstGeom>
        </p:spPr>
      </p:pic>
      <p:sp>
        <p:nvSpPr>
          <p:cNvPr id="20" name="文本框 19">
            <a:extLst>
              <a:ext uri="{FF2B5EF4-FFF2-40B4-BE49-F238E27FC236}">
                <a16:creationId xmlns:a16="http://schemas.microsoft.com/office/drawing/2014/main" id="{DF259DAB-88F7-4BB3-915F-4D6E289EBB8C}"/>
              </a:ext>
            </a:extLst>
          </p:cNvPr>
          <p:cNvSpPr txBox="1"/>
          <p:nvPr/>
        </p:nvSpPr>
        <p:spPr>
          <a:xfrm>
            <a:off x="950776" y="1366587"/>
            <a:ext cx="2176002" cy="369332"/>
          </a:xfrm>
          <a:prstGeom prst="rect">
            <a:avLst/>
          </a:prstGeom>
          <a:noFill/>
        </p:spPr>
        <p:txBody>
          <a:bodyPr wrap="square" rtlCol="0">
            <a:spAutoFit/>
          </a:bodyPr>
          <a:lstStyle/>
          <a:p>
            <a:r>
              <a:rPr lang="zh-CN" altLang="en-US" b="1" dirty="0"/>
              <a:t>隐含层到输出层：</a:t>
            </a:r>
            <a:endParaRPr lang="en-US" altLang="zh-CN" b="1" dirty="0">
              <a:solidFill>
                <a:srgbClr val="000000"/>
              </a:solidFill>
            </a:endParaRP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28D9B6CB-3132-4F49-916A-0E73D9432C11}"/>
                  </a:ext>
                </a:extLst>
              </p:cNvPr>
              <p:cNvSpPr txBox="1"/>
              <p:nvPr/>
            </p:nvSpPr>
            <p:spPr>
              <a:xfrm>
                <a:off x="950776" y="1926779"/>
                <a:ext cx="5843130" cy="840038"/>
              </a:xfrm>
              <a:prstGeom prst="rect">
                <a:avLst/>
              </a:prstGeom>
              <a:noFill/>
            </p:spPr>
            <p:txBody>
              <a:bodyPr wrap="square" rtlCol="0">
                <a:spAutoFit/>
              </a:bodyPr>
              <a:lstStyle/>
              <a:p>
                <a:pPr>
                  <a:lnSpc>
                    <a:spcPct val="125000"/>
                  </a:lnSpc>
                </a:pPr>
                <a:r>
                  <a:rPr lang="zh-CN" altLang="en-US" dirty="0">
                    <a:solidFill>
                      <a:srgbClr val="000000"/>
                    </a:solidFill>
                  </a:rPr>
                  <a:t>权重矩阵</a:t>
                </a:r>
                <a14:m>
                  <m:oMath xmlns:m="http://schemas.openxmlformats.org/officeDocument/2006/math">
                    <m:sSup>
                      <m:sSupPr>
                        <m:ctrlPr>
                          <a:rPr lang="en-US" altLang="zh-CN" i="1" smtClean="0">
                            <a:solidFill>
                              <a:srgbClr val="000000"/>
                            </a:solidFill>
                            <a:latin typeface="Cambria Math" panose="02040503050406030204" pitchFamily="18" charset="0"/>
                          </a:rPr>
                        </m:ctrlPr>
                      </m:sSupPr>
                      <m:e>
                        <m:r>
                          <a:rPr lang="en-US" altLang="zh-CN" b="0" i="1" smtClean="0">
                            <a:solidFill>
                              <a:srgbClr val="000000"/>
                            </a:solidFill>
                            <a:latin typeface="Cambria Math" panose="02040503050406030204" pitchFamily="18" charset="0"/>
                          </a:rPr>
                          <m:t>𝑊</m:t>
                        </m:r>
                      </m:e>
                      <m:sup>
                        <m:r>
                          <a:rPr lang="en-US" altLang="zh-CN" b="0" i="1" smtClean="0">
                            <a:solidFill>
                              <a:srgbClr val="000000"/>
                            </a:solidFill>
                            <a:latin typeface="Cambria Math" panose="02040503050406030204" pitchFamily="18" charset="0"/>
                          </a:rPr>
                          <m:t>′</m:t>
                        </m:r>
                      </m:sup>
                    </m:sSup>
                    <m:r>
                      <a:rPr lang="en-US" altLang="zh-CN" b="0" i="1" smtClean="0">
                        <a:solidFill>
                          <a:srgbClr val="000000"/>
                        </a:solidFill>
                        <a:latin typeface="Cambria Math" panose="02040503050406030204" pitchFamily="18" charset="0"/>
                      </a:rPr>
                      <m:t>={</m:t>
                    </m:r>
                    <m:sSubSup>
                      <m:sSubSupPr>
                        <m:ctrlPr>
                          <a:rPr lang="en-US" altLang="zh-CN" b="0" i="1" smtClean="0">
                            <a:solidFill>
                              <a:srgbClr val="000000"/>
                            </a:solidFill>
                            <a:latin typeface="Cambria Math" panose="02040503050406030204" pitchFamily="18" charset="0"/>
                          </a:rPr>
                        </m:ctrlPr>
                      </m:sSubSupPr>
                      <m:e>
                        <m:r>
                          <a:rPr lang="en-US" altLang="zh-CN" b="0" i="1" smtClean="0">
                            <a:solidFill>
                              <a:srgbClr val="000000"/>
                            </a:solidFill>
                            <a:latin typeface="Cambria Math" panose="02040503050406030204" pitchFamily="18" charset="0"/>
                          </a:rPr>
                          <m:t>𝑤</m:t>
                        </m:r>
                      </m:e>
                      <m:sub>
                        <m:r>
                          <a:rPr lang="en-US" altLang="zh-CN" b="0" i="1" smtClean="0">
                            <a:solidFill>
                              <a:srgbClr val="000000"/>
                            </a:solidFill>
                            <a:latin typeface="Cambria Math" panose="02040503050406030204" pitchFamily="18" charset="0"/>
                          </a:rPr>
                          <m:t>𝑖𝑗</m:t>
                        </m:r>
                      </m:sub>
                      <m:sup>
                        <m:r>
                          <a:rPr lang="en-US" altLang="zh-CN" b="0" i="1" smtClean="0">
                            <a:solidFill>
                              <a:srgbClr val="000000"/>
                            </a:solidFill>
                            <a:latin typeface="Cambria Math" panose="02040503050406030204" pitchFamily="18" charset="0"/>
                          </a:rPr>
                          <m:t>′</m:t>
                        </m:r>
                      </m:sup>
                    </m:sSubSup>
                    <m:r>
                      <a:rPr lang="en-US" altLang="zh-CN" b="0" i="1" smtClean="0">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是</m:t>
                    </m:r>
                  </m:oMath>
                </a14:m>
                <a:r>
                  <a:rPr lang="en-US" altLang="zh-CN" dirty="0">
                    <a:solidFill>
                      <a:srgbClr val="000000"/>
                    </a:solidFill>
                  </a:rPr>
                  <a:t>N</a:t>
                </a:r>
                <a:r>
                  <a:rPr lang="zh-CN" altLang="en-US" dirty="0">
                    <a:solidFill>
                      <a:srgbClr val="000000"/>
                    </a:solidFill>
                  </a:rPr>
                  <a:t>*</a:t>
                </a:r>
                <a:r>
                  <a:rPr lang="en-US" altLang="zh-CN" dirty="0">
                    <a:solidFill>
                      <a:srgbClr val="000000"/>
                    </a:solidFill>
                  </a:rPr>
                  <a:t>V</a:t>
                </a:r>
                <a:r>
                  <a:rPr lang="zh-CN" altLang="en-US" dirty="0">
                    <a:solidFill>
                      <a:srgbClr val="000000"/>
                    </a:solidFill>
                  </a:rPr>
                  <a:t>的矩阵，字典中的每一个单词的输出</a:t>
                </a:r>
                <a:r>
                  <a:rPr lang="en-US" altLang="zh-CN" dirty="0">
                    <a:solidFill>
                      <a:srgbClr val="000000"/>
                    </a:solidFill>
                  </a:rPr>
                  <a:t>score</a:t>
                </a:r>
                <a:r>
                  <a:rPr lang="zh-CN" altLang="en-US" dirty="0">
                    <a:solidFill>
                      <a:srgbClr val="000000"/>
                    </a:solidFill>
                  </a:rPr>
                  <a:t>为</a:t>
                </a:r>
                <a14:m>
                  <m:oMath xmlns:m="http://schemas.openxmlformats.org/officeDocument/2006/math">
                    <m:sSub>
                      <m:sSubPr>
                        <m:ctrlPr>
                          <a:rPr lang="en-US" altLang="zh-CN" i="1" smtClean="0">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𝑢</m:t>
                        </m:r>
                      </m:e>
                      <m:sub>
                        <m:r>
                          <a:rPr lang="en-US" altLang="zh-CN" b="0" i="1" smtClean="0">
                            <a:solidFill>
                              <a:srgbClr val="000000"/>
                            </a:solidFill>
                            <a:latin typeface="Cambria Math" panose="02040503050406030204" pitchFamily="18" charset="0"/>
                          </a:rPr>
                          <m:t>𝑗</m:t>
                        </m:r>
                      </m:sub>
                    </m:sSub>
                  </m:oMath>
                </a14:m>
                <a:r>
                  <a:rPr lang="zh-CN" altLang="en-US" dirty="0">
                    <a:solidFill>
                      <a:srgbClr val="000000"/>
                    </a:solidFill>
                  </a:rPr>
                  <a:t>：</a:t>
                </a:r>
                <a:endParaRPr lang="en-US" altLang="zh-CN" dirty="0">
                  <a:solidFill>
                    <a:srgbClr val="000000"/>
                  </a:solidFill>
                </a:endParaRPr>
              </a:p>
            </p:txBody>
          </p:sp>
        </mc:Choice>
        <mc:Fallback xmlns="">
          <p:sp>
            <p:nvSpPr>
              <p:cNvPr id="21" name="文本框 20">
                <a:extLst>
                  <a:ext uri="{FF2B5EF4-FFF2-40B4-BE49-F238E27FC236}">
                    <a16:creationId xmlns:a16="http://schemas.microsoft.com/office/drawing/2014/main" id="{28D9B6CB-3132-4F49-916A-0E73D9432C11}"/>
                  </a:ext>
                </a:extLst>
              </p:cNvPr>
              <p:cNvSpPr txBox="1">
                <a:spLocks noRot="1" noChangeAspect="1" noMove="1" noResize="1" noEditPoints="1" noAdjustHandles="1" noChangeArrowheads="1" noChangeShapeType="1" noTextEdit="1"/>
              </p:cNvSpPr>
              <p:nvPr/>
            </p:nvSpPr>
            <p:spPr>
              <a:xfrm>
                <a:off x="950776" y="1926779"/>
                <a:ext cx="5843130" cy="840038"/>
              </a:xfrm>
              <a:prstGeom prst="rect">
                <a:avLst/>
              </a:prstGeom>
              <a:blipFill>
                <a:blip r:embed="rId4"/>
                <a:stretch>
                  <a:fillRect l="-939" r="-313" b="-72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E6A5CBFD-6E5F-4184-9CA2-83DB3B3014C6}"/>
                  </a:ext>
                </a:extLst>
              </p:cNvPr>
              <p:cNvSpPr txBox="1"/>
              <p:nvPr/>
            </p:nvSpPr>
            <p:spPr>
              <a:xfrm>
                <a:off x="1864943" y="2725017"/>
                <a:ext cx="3716051" cy="4653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𝑢</m:t>
                          </m:r>
                        </m:e>
                        <m:sub>
                          <m:r>
                            <a:rPr lang="en-US" altLang="zh-CN" i="1">
                              <a:solidFill>
                                <a:srgbClr val="000000"/>
                              </a:solidFill>
                              <a:latin typeface="Cambria Math" panose="02040503050406030204" pitchFamily="18" charset="0"/>
                            </a:rPr>
                            <m:t>𝑗</m:t>
                          </m:r>
                        </m:sub>
                      </m:sSub>
                      <m:r>
                        <a:rPr lang="en-US" altLang="zh-CN" i="1" smtClean="0">
                          <a:solidFill>
                            <a:srgbClr val="000000"/>
                          </a:solidFill>
                          <a:latin typeface="Cambria Math" panose="02040503050406030204" pitchFamily="18" charset="0"/>
                        </a:rPr>
                        <m:t>=</m:t>
                      </m:r>
                      <m:sSup>
                        <m:sSupPr>
                          <m:ctrlPr>
                            <a:rPr lang="en-US" altLang="zh-CN" b="0" i="1" smtClean="0">
                              <a:solidFill>
                                <a:srgbClr val="000000"/>
                              </a:solidFill>
                              <a:latin typeface="Cambria Math" panose="02040503050406030204" pitchFamily="18" charset="0"/>
                            </a:rPr>
                          </m:ctrlPr>
                        </m:sSupPr>
                        <m:e>
                          <m:sSubSup>
                            <m:sSubSupPr>
                              <m:ctrlPr>
                                <a:rPr lang="en-US" altLang="zh-CN" i="1" smtClean="0">
                                  <a:solidFill>
                                    <a:srgbClr val="000000"/>
                                  </a:solidFill>
                                  <a:latin typeface="Cambria Math" panose="02040503050406030204" pitchFamily="18" charset="0"/>
                                </a:rPr>
                              </m:ctrlPr>
                            </m:sSubSupPr>
                            <m:e>
                              <m:r>
                                <a:rPr lang="en-US" altLang="zh-CN" i="1">
                                  <a:solidFill>
                                    <a:srgbClr val="000000"/>
                                  </a:solidFill>
                                  <a:latin typeface="Cambria Math" panose="02040503050406030204" pitchFamily="18" charset="0"/>
                                </a:rPr>
                                <m:t>𝑣</m:t>
                              </m:r>
                            </m:e>
                            <m:sub>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𝑤</m:t>
                                  </m:r>
                                </m:e>
                                <m:sub>
                                  <m:r>
                                    <a:rPr lang="en-US" altLang="zh-CN" i="1">
                                      <a:solidFill>
                                        <a:srgbClr val="000000"/>
                                      </a:solidFill>
                                      <a:latin typeface="Cambria Math" panose="02040503050406030204" pitchFamily="18" charset="0"/>
                                    </a:rPr>
                                    <m:t>𝑗</m:t>
                                  </m:r>
                                </m:sub>
                              </m:sSub>
                            </m:sub>
                            <m:sup>
                              <m:r>
                                <a:rPr lang="en-US" altLang="zh-CN" i="1">
                                  <a:solidFill>
                                    <a:srgbClr val="000000"/>
                                  </a:solidFill>
                                  <a:latin typeface="Cambria Math" panose="02040503050406030204" pitchFamily="18" charset="0"/>
                                </a:rPr>
                                <m:t>′</m:t>
                              </m:r>
                            </m:sup>
                          </m:sSubSup>
                        </m:e>
                        <m:sup>
                          <m:r>
                            <a:rPr lang="en-US" altLang="zh-CN" b="0" i="1" smtClean="0">
                              <a:solidFill>
                                <a:srgbClr val="000000"/>
                              </a:solidFill>
                              <a:latin typeface="Cambria Math" panose="02040503050406030204" pitchFamily="18" charset="0"/>
                            </a:rPr>
                            <m:t>𝑇</m:t>
                          </m:r>
                        </m:sup>
                      </m:sSup>
                      <m:r>
                        <a:rPr lang="en-US" altLang="zh-CN" b="0" i="1" smtClean="0">
                          <a:solidFill>
                            <a:srgbClr val="000000"/>
                          </a:solidFill>
                          <a:latin typeface="Cambria Math" panose="02040503050406030204" pitchFamily="18" charset="0"/>
                        </a:rPr>
                        <m:t>h</m:t>
                      </m:r>
                    </m:oMath>
                  </m:oMathPara>
                </a14:m>
                <a:endParaRPr lang="en-US" altLang="zh-CN" dirty="0">
                  <a:solidFill>
                    <a:srgbClr val="000000"/>
                  </a:solidFill>
                </a:endParaRPr>
              </a:p>
            </p:txBody>
          </p:sp>
        </mc:Choice>
        <mc:Fallback xmlns="">
          <p:sp>
            <p:nvSpPr>
              <p:cNvPr id="23" name="文本框 22">
                <a:extLst>
                  <a:ext uri="{FF2B5EF4-FFF2-40B4-BE49-F238E27FC236}">
                    <a16:creationId xmlns:a16="http://schemas.microsoft.com/office/drawing/2014/main" id="{E6A5CBFD-6E5F-4184-9CA2-83DB3B3014C6}"/>
                  </a:ext>
                </a:extLst>
              </p:cNvPr>
              <p:cNvSpPr txBox="1">
                <a:spLocks noRot="1" noChangeAspect="1" noMove="1" noResize="1" noEditPoints="1" noAdjustHandles="1" noChangeArrowheads="1" noChangeShapeType="1" noTextEdit="1"/>
              </p:cNvSpPr>
              <p:nvPr/>
            </p:nvSpPr>
            <p:spPr>
              <a:xfrm>
                <a:off x="1864943" y="2725017"/>
                <a:ext cx="3716051" cy="465320"/>
              </a:xfrm>
              <a:prstGeom prst="rect">
                <a:avLst/>
              </a:prstGeom>
              <a:blipFill>
                <a:blip r:embed="rId5"/>
                <a:stretch>
                  <a:fillRect b="-5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1F532CDC-6738-45A9-A196-6674556EED3D}"/>
                  </a:ext>
                </a:extLst>
              </p:cNvPr>
              <p:cNvSpPr txBox="1"/>
              <p:nvPr/>
            </p:nvSpPr>
            <p:spPr>
              <a:xfrm>
                <a:off x="950776" y="3311363"/>
                <a:ext cx="3875784" cy="507383"/>
              </a:xfrm>
              <a:prstGeom prst="rect">
                <a:avLst/>
              </a:prstGeom>
              <a:noFill/>
            </p:spPr>
            <p:txBody>
              <a:bodyPr wrap="square" rtlCol="0">
                <a:spAutoFit/>
              </a:bodyPr>
              <a:lstStyle/>
              <a:p>
                <a:pPr>
                  <a:lnSpc>
                    <a:spcPct val="125000"/>
                  </a:lnSpc>
                </a:pPr>
                <a:r>
                  <a:rPr lang="zh-CN" altLang="en-US" dirty="0">
                    <a:solidFill>
                      <a:srgbClr val="000000"/>
                    </a:solidFill>
                  </a:rPr>
                  <a:t>其中，</a:t>
                </a:r>
                <a:r>
                  <a:rPr lang="en-US" altLang="zh-CN" dirty="0">
                    <a:solidFill>
                      <a:srgbClr val="000000"/>
                    </a:solidFill>
                  </a:rPr>
                  <a:t> </a:t>
                </a:r>
                <a14:m>
                  <m:oMath xmlns:m="http://schemas.openxmlformats.org/officeDocument/2006/math">
                    <m:sSubSup>
                      <m:sSubSupPr>
                        <m:ctrlPr>
                          <a:rPr lang="en-US" altLang="zh-CN" i="1">
                            <a:solidFill>
                              <a:srgbClr val="000000"/>
                            </a:solidFill>
                            <a:latin typeface="Cambria Math" panose="02040503050406030204" pitchFamily="18" charset="0"/>
                          </a:rPr>
                        </m:ctrlPr>
                      </m:sSubSupPr>
                      <m:e>
                        <m:r>
                          <a:rPr lang="en-US" altLang="zh-CN" b="0" i="1" smtClean="0">
                            <a:solidFill>
                              <a:srgbClr val="000000"/>
                            </a:solidFill>
                            <a:latin typeface="Cambria Math" panose="02040503050406030204" pitchFamily="18" charset="0"/>
                          </a:rPr>
                          <m:t>𝑣</m:t>
                        </m:r>
                      </m:e>
                      <m:sub>
                        <m:sSub>
                          <m:sSubPr>
                            <m:ctrlPr>
                              <a:rPr lang="en-US" altLang="zh-CN" i="1" smtClean="0">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𝑤</m:t>
                            </m:r>
                          </m:e>
                          <m:sub>
                            <m:r>
                              <a:rPr lang="en-US" altLang="zh-CN" b="0" i="1" smtClean="0">
                                <a:solidFill>
                                  <a:srgbClr val="000000"/>
                                </a:solidFill>
                                <a:latin typeface="Cambria Math" panose="02040503050406030204" pitchFamily="18" charset="0"/>
                              </a:rPr>
                              <m:t>𝑗</m:t>
                            </m:r>
                          </m:sub>
                        </m:sSub>
                      </m:sub>
                      <m:sup>
                        <m:r>
                          <a:rPr lang="en-US" altLang="zh-CN" i="1">
                            <a:solidFill>
                              <a:srgbClr val="000000"/>
                            </a:solidFill>
                            <a:latin typeface="Cambria Math" panose="02040503050406030204" pitchFamily="18" charset="0"/>
                          </a:rPr>
                          <m:t>′</m:t>
                        </m:r>
                      </m:sup>
                    </m:sSubSup>
                  </m:oMath>
                </a14:m>
                <a:r>
                  <a:rPr lang="zh-CN" altLang="en-US" dirty="0">
                    <a:solidFill>
                      <a:srgbClr val="000000"/>
                    </a:solidFill>
                  </a:rPr>
                  <a:t>是矩阵</a:t>
                </a:r>
                <a14:m>
                  <m:oMath xmlns:m="http://schemas.openxmlformats.org/officeDocument/2006/math">
                    <m:sSup>
                      <m:sSupPr>
                        <m:ctrlPr>
                          <a:rPr lang="en-US" altLang="zh-CN" i="1">
                            <a:solidFill>
                              <a:srgbClr val="000000"/>
                            </a:solidFill>
                            <a:latin typeface="Cambria Math" panose="02040503050406030204" pitchFamily="18" charset="0"/>
                          </a:rPr>
                        </m:ctrlPr>
                      </m:sSupPr>
                      <m:e>
                        <m:r>
                          <a:rPr lang="en-US" altLang="zh-CN" i="1">
                            <a:solidFill>
                              <a:srgbClr val="000000"/>
                            </a:solidFill>
                            <a:latin typeface="Cambria Math" panose="02040503050406030204" pitchFamily="18" charset="0"/>
                          </a:rPr>
                          <m:t>𝑊</m:t>
                        </m:r>
                      </m:e>
                      <m:sup>
                        <m:r>
                          <a:rPr lang="en-US" altLang="zh-CN" i="1">
                            <a:solidFill>
                              <a:srgbClr val="000000"/>
                            </a:solidFill>
                            <a:latin typeface="Cambria Math" panose="02040503050406030204" pitchFamily="18" charset="0"/>
                          </a:rPr>
                          <m:t>′</m:t>
                        </m:r>
                      </m:sup>
                    </m:sSup>
                  </m:oMath>
                </a14:m>
                <a:r>
                  <a:rPr lang="zh-CN" altLang="en-US" dirty="0">
                    <a:solidFill>
                      <a:srgbClr val="000000"/>
                    </a:solidFill>
                  </a:rPr>
                  <a:t>的第 </a:t>
                </a:r>
                <a:r>
                  <a:rPr lang="en-US" altLang="zh-CN" dirty="0">
                    <a:solidFill>
                      <a:srgbClr val="000000"/>
                    </a:solidFill>
                  </a:rPr>
                  <a:t>j </a:t>
                </a:r>
                <a:r>
                  <a:rPr lang="zh-CN" altLang="en-US" dirty="0">
                    <a:solidFill>
                      <a:srgbClr val="000000"/>
                    </a:solidFill>
                  </a:rPr>
                  <a:t>列；</a:t>
                </a:r>
                <a:endParaRPr lang="en-US" altLang="zh-CN" dirty="0">
                  <a:solidFill>
                    <a:srgbClr val="000000"/>
                  </a:solidFill>
                </a:endParaRPr>
              </a:p>
            </p:txBody>
          </p:sp>
        </mc:Choice>
        <mc:Fallback xmlns="">
          <p:sp>
            <p:nvSpPr>
              <p:cNvPr id="13" name="文本框 12">
                <a:extLst>
                  <a:ext uri="{FF2B5EF4-FFF2-40B4-BE49-F238E27FC236}">
                    <a16:creationId xmlns:a16="http://schemas.microsoft.com/office/drawing/2014/main" id="{1F532CDC-6738-45A9-A196-6674556EED3D}"/>
                  </a:ext>
                </a:extLst>
              </p:cNvPr>
              <p:cNvSpPr txBox="1">
                <a:spLocks noRot="1" noChangeAspect="1" noMove="1" noResize="1" noEditPoints="1" noAdjustHandles="1" noChangeArrowheads="1" noChangeShapeType="1" noTextEdit="1"/>
              </p:cNvSpPr>
              <p:nvPr/>
            </p:nvSpPr>
            <p:spPr>
              <a:xfrm>
                <a:off x="950776" y="3311363"/>
                <a:ext cx="3875784" cy="507383"/>
              </a:xfrm>
              <a:prstGeom prst="rect">
                <a:avLst/>
              </a:prstGeom>
              <a:blipFill>
                <a:blip r:embed="rId6"/>
                <a:stretch>
                  <a:fillRect l="-1415" b="-7229"/>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05728425-C364-4729-947D-AE406AE2A9C2}"/>
              </a:ext>
            </a:extLst>
          </p:cNvPr>
          <p:cNvSpPr txBox="1"/>
          <p:nvPr/>
        </p:nvSpPr>
        <p:spPr>
          <a:xfrm>
            <a:off x="950776" y="4067410"/>
            <a:ext cx="6106366" cy="752770"/>
          </a:xfrm>
          <a:prstGeom prst="rect">
            <a:avLst/>
          </a:prstGeom>
          <a:noFill/>
        </p:spPr>
        <p:txBody>
          <a:bodyPr wrap="square" rtlCol="0">
            <a:spAutoFit/>
          </a:bodyPr>
          <a:lstStyle/>
          <a:p>
            <a:pPr>
              <a:lnSpc>
                <a:spcPct val="125000"/>
              </a:lnSpc>
            </a:pPr>
            <a:r>
              <a:rPr lang="zh-CN" altLang="en-US" dirty="0">
                <a:solidFill>
                  <a:srgbClr val="000000"/>
                </a:solidFill>
              </a:rPr>
              <a:t>这是一个多分类问题，因此在输出层使用</a:t>
            </a:r>
            <a:r>
              <a:rPr lang="en-US" altLang="zh-CN" dirty="0" err="1">
                <a:solidFill>
                  <a:srgbClr val="000000"/>
                </a:solidFill>
              </a:rPr>
              <a:t>softmax</a:t>
            </a:r>
            <a:r>
              <a:rPr lang="zh-CN" altLang="en-US" dirty="0">
                <a:solidFill>
                  <a:srgbClr val="000000"/>
                </a:solidFill>
              </a:rPr>
              <a:t>函数，可以得到字典中单词的后验分布：</a:t>
            </a:r>
            <a:endParaRPr lang="en-US" altLang="zh-CN" dirty="0">
              <a:solidFill>
                <a:srgbClr val="000000"/>
              </a:solidFill>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08276FA7-1A71-4E2F-BF79-6437DF7600C8}"/>
                  </a:ext>
                </a:extLst>
              </p:cNvPr>
              <p:cNvSpPr txBox="1"/>
              <p:nvPr/>
            </p:nvSpPr>
            <p:spPr>
              <a:xfrm>
                <a:off x="2038777" y="4937430"/>
                <a:ext cx="3716051" cy="7598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000000"/>
                          </a:solidFill>
                          <a:latin typeface="Cambria Math" panose="02040503050406030204" pitchFamily="18" charset="0"/>
                        </a:rPr>
                        <m:t>𝑝</m:t>
                      </m:r>
                      <m:d>
                        <m:dPr>
                          <m:ctrlPr>
                            <a:rPr lang="en-US" altLang="zh-CN" b="0" i="1" smtClean="0">
                              <a:solidFill>
                                <a:srgbClr val="000000"/>
                              </a:solidFill>
                              <a:latin typeface="Cambria Math" panose="02040503050406030204" pitchFamily="18" charset="0"/>
                            </a:rPr>
                          </m:ctrlPr>
                        </m:dPr>
                        <m:e>
                          <m:sSub>
                            <m:sSubPr>
                              <m:ctrlPr>
                                <a:rPr lang="en-US" altLang="zh-CN" b="0" i="1" smtClean="0">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𝑤</m:t>
                              </m:r>
                            </m:e>
                            <m:sub>
                              <m:r>
                                <a:rPr lang="en-US" altLang="zh-CN" b="0" i="1" smtClean="0">
                                  <a:solidFill>
                                    <a:srgbClr val="000000"/>
                                  </a:solidFill>
                                  <a:latin typeface="Cambria Math" panose="02040503050406030204" pitchFamily="18" charset="0"/>
                                </a:rPr>
                                <m:t>𝑗</m:t>
                              </m:r>
                            </m:sub>
                          </m:sSub>
                        </m:e>
                        <m:e>
                          <m:sSub>
                            <m:sSubPr>
                              <m:ctrlPr>
                                <a:rPr lang="en-US" altLang="zh-CN" b="0" i="1" smtClean="0">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𝑤</m:t>
                              </m:r>
                            </m:e>
                            <m:sub>
                              <m:r>
                                <a:rPr lang="en-US" altLang="zh-CN" b="0" i="1" smtClean="0">
                                  <a:solidFill>
                                    <a:srgbClr val="000000"/>
                                  </a:solidFill>
                                  <a:latin typeface="Cambria Math" panose="02040503050406030204" pitchFamily="18" charset="0"/>
                                </a:rPr>
                                <m:t>𝐼</m:t>
                              </m:r>
                            </m:sub>
                          </m:sSub>
                        </m:e>
                      </m:d>
                      <m:r>
                        <a:rPr lang="en-US" altLang="zh-CN" b="0" i="1" smtClean="0">
                          <a:solidFill>
                            <a:srgbClr val="000000"/>
                          </a:solidFill>
                          <a:latin typeface="Cambria Math" panose="02040503050406030204" pitchFamily="18" charset="0"/>
                        </a:rPr>
                        <m:t>=</m:t>
                      </m:r>
                      <m:sSub>
                        <m:sSubPr>
                          <m:ctrlPr>
                            <a:rPr lang="en-US" altLang="zh-CN" b="0" i="1" smtClean="0">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𝑦</m:t>
                          </m:r>
                        </m:e>
                        <m:sub>
                          <m:r>
                            <a:rPr lang="en-US" altLang="zh-CN" b="0" i="1" smtClean="0">
                              <a:solidFill>
                                <a:srgbClr val="000000"/>
                              </a:solidFill>
                              <a:latin typeface="Cambria Math" panose="02040503050406030204" pitchFamily="18" charset="0"/>
                            </a:rPr>
                            <m:t>𝑗</m:t>
                          </m:r>
                        </m:sub>
                      </m:sSub>
                      <m:r>
                        <a:rPr lang="en-US" altLang="zh-CN" b="0" i="1" smtClean="0">
                          <a:solidFill>
                            <a:srgbClr val="000000"/>
                          </a:solidFill>
                          <a:latin typeface="Cambria Math" panose="02040503050406030204" pitchFamily="18" charset="0"/>
                        </a:rPr>
                        <m:t>=</m:t>
                      </m:r>
                      <m:f>
                        <m:fPr>
                          <m:ctrlPr>
                            <a:rPr lang="en-US" altLang="zh-CN" b="0" i="1" smtClean="0">
                              <a:solidFill>
                                <a:srgbClr val="000000"/>
                              </a:solidFill>
                              <a:latin typeface="Cambria Math" panose="02040503050406030204" pitchFamily="18" charset="0"/>
                            </a:rPr>
                          </m:ctrlPr>
                        </m:fPr>
                        <m:num>
                          <m:r>
                            <m:rPr>
                              <m:sty m:val="p"/>
                            </m:rPr>
                            <a:rPr lang="en-US" altLang="zh-CN" b="0" i="0" smtClean="0">
                              <a:solidFill>
                                <a:srgbClr val="000000"/>
                              </a:solidFill>
                              <a:latin typeface="Cambria Math" panose="02040503050406030204" pitchFamily="18" charset="0"/>
                            </a:rPr>
                            <m:t>exp</m:t>
                          </m:r>
                          <m:r>
                            <a:rPr lang="en-US" altLang="zh-CN" b="0" i="1" smtClean="0">
                              <a:solidFill>
                                <a:srgbClr val="000000"/>
                              </a:solidFill>
                              <a:latin typeface="Cambria Math" panose="02040503050406030204" pitchFamily="18" charset="0"/>
                            </a:rPr>
                            <m:t>⁡(</m:t>
                          </m:r>
                          <m:sSub>
                            <m:sSubPr>
                              <m:ctrlPr>
                                <a:rPr lang="en-US" altLang="zh-CN" b="0" i="1" smtClean="0">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𝑢</m:t>
                              </m:r>
                            </m:e>
                            <m:sub>
                              <m:r>
                                <a:rPr lang="en-US" altLang="zh-CN" b="0" i="1" smtClean="0">
                                  <a:solidFill>
                                    <a:srgbClr val="000000"/>
                                  </a:solidFill>
                                  <a:latin typeface="Cambria Math" panose="02040503050406030204" pitchFamily="18" charset="0"/>
                                </a:rPr>
                                <m:t>𝑗</m:t>
                              </m:r>
                            </m:sub>
                          </m:sSub>
                          <m:r>
                            <a:rPr lang="en-US" altLang="zh-CN" b="0" i="1" smtClean="0">
                              <a:solidFill>
                                <a:srgbClr val="000000"/>
                              </a:solidFill>
                              <a:latin typeface="Cambria Math" panose="02040503050406030204" pitchFamily="18" charset="0"/>
                            </a:rPr>
                            <m:t>)</m:t>
                          </m:r>
                        </m:num>
                        <m:den>
                          <m:nary>
                            <m:naryPr>
                              <m:chr m:val="∑"/>
                              <m:limLoc m:val="subSup"/>
                              <m:ctrlPr>
                                <a:rPr lang="en-US" altLang="zh-CN" b="0" i="1" smtClean="0">
                                  <a:solidFill>
                                    <a:srgbClr val="000000"/>
                                  </a:solidFill>
                                  <a:latin typeface="Cambria Math" panose="02040503050406030204" pitchFamily="18" charset="0"/>
                                </a:rPr>
                              </m:ctrlPr>
                            </m:naryPr>
                            <m:sub>
                              <m:sSup>
                                <m:sSupPr>
                                  <m:ctrlPr>
                                    <a:rPr lang="en-US" altLang="zh-CN" b="0" i="1" smtClean="0">
                                      <a:solidFill>
                                        <a:srgbClr val="000000"/>
                                      </a:solidFill>
                                      <a:latin typeface="Cambria Math" panose="02040503050406030204" pitchFamily="18" charset="0"/>
                                    </a:rPr>
                                  </m:ctrlPr>
                                </m:sSupPr>
                                <m:e>
                                  <m:r>
                                    <a:rPr lang="en-US" altLang="zh-CN" b="0" i="1" smtClean="0">
                                      <a:solidFill>
                                        <a:srgbClr val="000000"/>
                                      </a:solidFill>
                                      <a:latin typeface="Cambria Math" panose="02040503050406030204" pitchFamily="18" charset="0"/>
                                    </a:rPr>
                                    <m:t>𝑗</m:t>
                                  </m:r>
                                </m:e>
                                <m:sup>
                                  <m:r>
                                    <a:rPr lang="en-US" altLang="zh-CN" b="0" i="1" smtClean="0">
                                      <a:solidFill>
                                        <a:srgbClr val="000000"/>
                                      </a:solidFill>
                                      <a:latin typeface="Cambria Math" panose="02040503050406030204" pitchFamily="18" charset="0"/>
                                    </a:rPr>
                                    <m:t>′</m:t>
                                  </m:r>
                                </m:sup>
                              </m:sSup>
                              <m:r>
                                <m:rPr>
                                  <m:brk m:alnAt="25"/>
                                </m:rP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1</m:t>
                              </m:r>
                            </m:sub>
                            <m:sup>
                              <m:r>
                                <a:rPr lang="en-US" altLang="zh-CN" b="0" i="1" smtClean="0">
                                  <a:solidFill>
                                    <a:srgbClr val="000000"/>
                                  </a:solidFill>
                                  <a:latin typeface="Cambria Math" panose="02040503050406030204" pitchFamily="18" charset="0"/>
                                </a:rPr>
                                <m:t>𝑉</m:t>
                              </m:r>
                            </m:sup>
                            <m:e>
                              <m:r>
                                <m:rPr>
                                  <m:sty m:val="p"/>
                                </m:rPr>
                                <a:rPr lang="en-US" altLang="zh-CN" b="0" i="0" smtClean="0">
                                  <a:solidFill>
                                    <a:srgbClr val="000000"/>
                                  </a:solidFill>
                                  <a:latin typeface="Cambria Math" panose="02040503050406030204" pitchFamily="18" charset="0"/>
                                </a:rPr>
                                <m:t>exp</m:t>
                              </m:r>
                              <m:r>
                                <a:rPr lang="en-US" altLang="zh-CN" b="0" i="1" smtClean="0">
                                  <a:solidFill>
                                    <a:srgbClr val="000000"/>
                                  </a:solidFill>
                                  <a:latin typeface="Cambria Math" panose="02040503050406030204" pitchFamily="18" charset="0"/>
                                </a:rPr>
                                <m:t>⁡(</m:t>
                              </m:r>
                              <m:sSub>
                                <m:sSubPr>
                                  <m:ctrlPr>
                                    <a:rPr lang="en-US" altLang="zh-CN" b="0" i="1" smtClean="0">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𝑢</m:t>
                                  </m:r>
                                </m:e>
                                <m:sub>
                                  <m:sSup>
                                    <m:sSupPr>
                                      <m:ctrlPr>
                                        <a:rPr lang="en-US" altLang="zh-CN" b="0" i="1" smtClean="0">
                                          <a:solidFill>
                                            <a:srgbClr val="000000"/>
                                          </a:solidFill>
                                          <a:latin typeface="Cambria Math" panose="02040503050406030204" pitchFamily="18" charset="0"/>
                                        </a:rPr>
                                      </m:ctrlPr>
                                    </m:sSupPr>
                                    <m:e>
                                      <m:r>
                                        <a:rPr lang="en-US" altLang="zh-CN" b="0" i="1" smtClean="0">
                                          <a:solidFill>
                                            <a:srgbClr val="000000"/>
                                          </a:solidFill>
                                          <a:latin typeface="Cambria Math" panose="02040503050406030204" pitchFamily="18" charset="0"/>
                                        </a:rPr>
                                        <m:t>𝑗</m:t>
                                      </m:r>
                                    </m:e>
                                    <m:sup>
                                      <m:r>
                                        <a:rPr lang="en-US" altLang="zh-CN" b="0" i="1" smtClean="0">
                                          <a:solidFill>
                                            <a:srgbClr val="000000"/>
                                          </a:solidFill>
                                          <a:latin typeface="Cambria Math" panose="02040503050406030204" pitchFamily="18" charset="0"/>
                                        </a:rPr>
                                        <m:t>′</m:t>
                                      </m:r>
                                    </m:sup>
                                  </m:sSup>
                                </m:sub>
                              </m:sSub>
                              <m:r>
                                <a:rPr lang="en-US" altLang="zh-CN" b="0" i="1" smtClean="0">
                                  <a:solidFill>
                                    <a:srgbClr val="000000"/>
                                  </a:solidFill>
                                  <a:latin typeface="Cambria Math" panose="02040503050406030204" pitchFamily="18" charset="0"/>
                                </a:rPr>
                                <m:t>)</m:t>
                              </m:r>
                            </m:e>
                          </m:nary>
                        </m:den>
                      </m:f>
                    </m:oMath>
                  </m:oMathPara>
                </a14:m>
                <a:endParaRPr lang="en-US" altLang="zh-CN" dirty="0">
                  <a:solidFill>
                    <a:srgbClr val="000000"/>
                  </a:solidFill>
                </a:endParaRPr>
              </a:p>
            </p:txBody>
          </p:sp>
        </mc:Choice>
        <mc:Fallback xmlns="">
          <p:sp>
            <p:nvSpPr>
              <p:cNvPr id="10" name="文本框 9">
                <a:extLst>
                  <a:ext uri="{FF2B5EF4-FFF2-40B4-BE49-F238E27FC236}">
                    <a16:creationId xmlns:a16="http://schemas.microsoft.com/office/drawing/2014/main" id="{08276FA7-1A71-4E2F-BF79-6437DF7600C8}"/>
                  </a:ext>
                </a:extLst>
              </p:cNvPr>
              <p:cNvSpPr txBox="1">
                <a:spLocks noRot="1" noChangeAspect="1" noMove="1" noResize="1" noEditPoints="1" noAdjustHandles="1" noChangeArrowheads="1" noChangeShapeType="1" noTextEdit="1"/>
              </p:cNvSpPr>
              <p:nvPr/>
            </p:nvSpPr>
            <p:spPr>
              <a:xfrm>
                <a:off x="2038777" y="4937430"/>
                <a:ext cx="3716051" cy="75982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548AA86D-E50E-40EE-BBCF-83E6E31FFE29}"/>
                  </a:ext>
                </a:extLst>
              </p:cNvPr>
              <p:cNvSpPr txBox="1"/>
              <p:nvPr/>
            </p:nvSpPr>
            <p:spPr>
              <a:xfrm>
                <a:off x="950776" y="5814503"/>
                <a:ext cx="3875784" cy="454355"/>
              </a:xfrm>
              <a:prstGeom prst="rect">
                <a:avLst/>
              </a:prstGeom>
              <a:noFill/>
            </p:spPr>
            <p:txBody>
              <a:bodyPr wrap="square" rtlCol="0">
                <a:spAutoFit/>
              </a:bodyPr>
              <a:lstStyle/>
              <a:p>
                <a:pPr>
                  <a:lnSpc>
                    <a:spcPct val="125000"/>
                  </a:lnSpc>
                </a:pPr>
                <a:r>
                  <a:rPr lang="zh-CN" altLang="en-US" dirty="0">
                    <a:solidFill>
                      <a:srgbClr val="000000"/>
                    </a:solidFill>
                  </a:rPr>
                  <a:t>其中，</a:t>
                </a:r>
                <a14:m>
                  <m:oMath xmlns:m="http://schemas.openxmlformats.org/officeDocument/2006/math">
                    <m:sSub>
                      <m:sSubPr>
                        <m:ctrlPr>
                          <a:rPr lang="en-US" altLang="zh-CN" i="1" smtClean="0">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𝑦</m:t>
                        </m:r>
                      </m:e>
                      <m:sub>
                        <m:r>
                          <a:rPr lang="en-US" altLang="zh-CN" b="0" i="1" smtClean="0">
                            <a:solidFill>
                              <a:srgbClr val="000000"/>
                            </a:solidFill>
                            <a:latin typeface="Cambria Math" panose="02040503050406030204" pitchFamily="18" charset="0"/>
                          </a:rPr>
                          <m:t>𝑗</m:t>
                        </m:r>
                      </m:sub>
                    </m:sSub>
                    <m:r>
                      <a:rPr lang="zh-CN" altLang="en-US" i="1">
                        <a:solidFill>
                          <a:srgbClr val="000000"/>
                        </a:solidFill>
                        <a:latin typeface="Cambria Math" panose="02040503050406030204" pitchFamily="18" charset="0"/>
                      </a:rPr>
                      <m:t>是</m:t>
                    </m:r>
                  </m:oMath>
                </a14:m>
                <a:r>
                  <a:rPr lang="zh-CN" altLang="en-US" dirty="0">
                    <a:solidFill>
                      <a:srgbClr val="000000"/>
                    </a:solidFill>
                  </a:rPr>
                  <a:t>输出层第</a:t>
                </a:r>
                <a:r>
                  <a:rPr lang="en-US" altLang="zh-CN" dirty="0">
                    <a:solidFill>
                      <a:srgbClr val="000000"/>
                    </a:solidFill>
                  </a:rPr>
                  <a:t>j</a:t>
                </a:r>
                <a:r>
                  <a:rPr lang="zh-CN" altLang="en-US" dirty="0">
                    <a:solidFill>
                      <a:srgbClr val="000000"/>
                    </a:solidFill>
                  </a:rPr>
                  <a:t>个节点的输出；</a:t>
                </a:r>
                <a:endParaRPr lang="en-US" altLang="zh-CN" dirty="0">
                  <a:solidFill>
                    <a:srgbClr val="000000"/>
                  </a:solidFill>
                </a:endParaRPr>
              </a:p>
            </p:txBody>
          </p:sp>
        </mc:Choice>
        <mc:Fallback xmlns="">
          <p:sp>
            <p:nvSpPr>
              <p:cNvPr id="11" name="文本框 10">
                <a:extLst>
                  <a:ext uri="{FF2B5EF4-FFF2-40B4-BE49-F238E27FC236}">
                    <a16:creationId xmlns:a16="http://schemas.microsoft.com/office/drawing/2014/main" id="{548AA86D-E50E-40EE-BBCF-83E6E31FFE29}"/>
                  </a:ext>
                </a:extLst>
              </p:cNvPr>
              <p:cNvSpPr txBox="1">
                <a:spLocks noRot="1" noChangeAspect="1" noMove="1" noResize="1" noEditPoints="1" noAdjustHandles="1" noChangeArrowheads="1" noChangeShapeType="1" noTextEdit="1"/>
              </p:cNvSpPr>
              <p:nvPr/>
            </p:nvSpPr>
            <p:spPr>
              <a:xfrm>
                <a:off x="950776" y="5814503"/>
                <a:ext cx="3875784" cy="454355"/>
              </a:xfrm>
              <a:prstGeom prst="rect">
                <a:avLst/>
              </a:prstGeom>
              <a:blipFill>
                <a:blip r:embed="rId8"/>
                <a:stretch>
                  <a:fillRect l="-1415" r="-1258" b="-14865"/>
                </a:stretch>
              </a:blipFill>
            </p:spPr>
            <p:txBody>
              <a:bodyPr/>
              <a:lstStyle/>
              <a:p>
                <a:r>
                  <a:rPr lang="zh-CN" altLang="en-US">
                    <a:noFill/>
                  </a:rPr>
                  <a:t> </a:t>
                </a:r>
              </a:p>
            </p:txBody>
          </p:sp>
        </mc:Fallback>
      </mc:AlternateContent>
      <p:graphicFrame>
        <p:nvGraphicFramePr>
          <p:cNvPr id="3" name="对象 2">
            <a:extLst>
              <a:ext uri="{FF2B5EF4-FFF2-40B4-BE49-F238E27FC236}">
                <a16:creationId xmlns:a16="http://schemas.microsoft.com/office/drawing/2014/main" id="{4D4D3746-0329-4A17-AE5B-737C71D48916}"/>
              </a:ext>
            </a:extLst>
          </p:cNvPr>
          <p:cNvGraphicFramePr>
            <a:graphicFrameLocks noChangeAspect="1"/>
          </p:cNvGraphicFramePr>
          <p:nvPr>
            <p:extLst>
              <p:ext uri="{D42A27DB-BD31-4B8C-83A1-F6EECF244321}">
                <p14:modId xmlns:p14="http://schemas.microsoft.com/office/powerpoint/2010/main" val="593264986"/>
              </p:ext>
            </p:extLst>
          </p:nvPr>
        </p:nvGraphicFramePr>
        <p:xfrm>
          <a:off x="4394200" y="2387600"/>
          <a:ext cx="914400" cy="198438"/>
        </p:xfrm>
        <a:graphic>
          <a:graphicData uri="http://schemas.openxmlformats.org/presentationml/2006/ole">
            <mc:AlternateContent xmlns:mc="http://schemas.openxmlformats.org/markup-compatibility/2006">
              <mc:Choice xmlns:v="urn:schemas-microsoft-com:vml" Requires="v">
                <p:oleObj spid="_x0000_s1481" name="Equation" r:id="rId9" imgW="914400" imgH="198720" progId="Equation.DSMT4">
                  <p:embed/>
                </p:oleObj>
              </mc:Choice>
              <mc:Fallback>
                <p:oleObj name="Equation" r:id="rId9" imgW="914400" imgH="198720" progId="Equation.DSMT4">
                  <p:embed/>
                  <p:pic>
                    <p:nvPicPr>
                      <p:cNvPr id="0" name=""/>
                      <p:cNvPicPr/>
                      <p:nvPr/>
                    </p:nvPicPr>
                    <p:blipFill>
                      <a:blip r:embed="rId10"/>
                      <a:stretch>
                        <a:fillRect/>
                      </a:stretch>
                    </p:blipFill>
                    <p:spPr>
                      <a:xfrm>
                        <a:off x="4394200" y="23876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909109986"/>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
          <p:cNvSpPr txBox="1"/>
          <p:nvPr/>
        </p:nvSpPr>
        <p:spPr>
          <a:xfrm>
            <a:off x="1895053" y="279515"/>
            <a:ext cx="8412729" cy="523220"/>
          </a:xfrm>
          <a:prstGeom prst="rect">
            <a:avLst/>
          </a:prstGeom>
          <a:noFill/>
          <a:effectLst/>
        </p:spPr>
        <p:txBody>
          <a:bodyPr wrap="square" rtlCol="0">
            <a:spAutoFit/>
          </a:bodyPr>
          <a:lstStyle/>
          <a:p>
            <a:r>
              <a:rPr lang="en-US" altLang="zh-CN" sz="2800" b="1" dirty="0">
                <a:solidFill>
                  <a:srgbClr val="00B0F0"/>
                </a:solidFill>
                <a:latin typeface="微软雅黑" panose="020B0503020204020204" pitchFamily="34" charset="-122"/>
              </a:rPr>
              <a:t>CBOW</a:t>
            </a:r>
            <a:r>
              <a:rPr lang="zh-CN" altLang="en-US" sz="2800" b="1" dirty="0">
                <a:solidFill>
                  <a:srgbClr val="00B0F0"/>
                </a:solidFill>
                <a:latin typeface="微软雅黑" panose="020B0503020204020204" pitchFamily="34" charset="-122"/>
              </a:rPr>
              <a:t>的原理</a:t>
            </a:r>
          </a:p>
        </p:txBody>
      </p:sp>
      <p:pic>
        <p:nvPicPr>
          <p:cNvPr id="2" name="图片 1">
            <a:extLst>
              <a:ext uri="{FF2B5EF4-FFF2-40B4-BE49-F238E27FC236}">
                <a16:creationId xmlns:a16="http://schemas.microsoft.com/office/drawing/2014/main" id="{5B2E51F6-BD5E-4D0C-972D-5EDA52CD7C97}"/>
              </a:ext>
            </a:extLst>
          </p:cNvPr>
          <p:cNvPicPr>
            <a:picLocks noChangeAspect="1"/>
          </p:cNvPicPr>
          <p:nvPr/>
        </p:nvPicPr>
        <p:blipFill>
          <a:blip r:embed="rId3"/>
          <a:stretch>
            <a:fillRect/>
          </a:stretch>
        </p:blipFill>
        <p:spPr>
          <a:xfrm>
            <a:off x="7057142" y="2065626"/>
            <a:ext cx="4716071" cy="2726747"/>
          </a:xfrm>
          <a:prstGeom prst="rect">
            <a:avLst/>
          </a:prstGeom>
        </p:spPr>
      </p:pic>
      <p:sp>
        <p:nvSpPr>
          <p:cNvPr id="20" name="文本框 19">
            <a:extLst>
              <a:ext uri="{FF2B5EF4-FFF2-40B4-BE49-F238E27FC236}">
                <a16:creationId xmlns:a16="http://schemas.microsoft.com/office/drawing/2014/main" id="{DF259DAB-88F7-4BB3-915F-4D6E289EBB8C}"/>
              </a:ext>
            </a:extLst>
          </p:cNvPr>
          <p:cNvSpPr txBox="1"/>
          <p:nvPr/>
        </p:nvSpPr>
        <p:spPr>
          <a:xfrm>
            <a:off x="950776" y="1366587"/>
            <a:ext cx="2176002" cy="369332"/>
          </a:xfrm>
          <a:prstGeom prst="rect">
            <a:avLst/>
          </a:prstGeom>
          <a:noFill/>
        </p:spPr>
        <p:txBody>
          <a:bodyPr wrap="square" rtlCol="0">
            <a:spAutoFit/>
          </a:bodyPr>
          <a:lstStyle/>
          <a:p>
            <a:r>
              <a:rPr lang="zh-CN" altLang="en-US" b="1" dirty="0"/>
              <a:t>定义损失函数：</a:t>
            </a:r>
            <a:endParaRPr lang="en-US" altLang="zh-CN" b="1" dirty="0">
              <a:solidFill>
                <a:srgbClr val="000000"/>
              </a:solidFill>
            </a:endParaRPr>
          </a:p>
        </p:txBody>
      </p:sp>
      <p:sp>
        <p:nvSpPr>
          <p:cNvPr id="11" name="文本框 10">
            <a:extLst>
              <a:ext uri="{FF2B5EF4-FFF2-40B4-BE49-F238E27FC236}">
                <a16:creationId xmlns:a16="http://schemas.microsoft.com/office/drawing/2014/main" id="{548AA86D-E50E-40EE-BBCF-83E6E31FFE29}"/>
              </a:ext>
            </a:extLst>
          </p:cNvPr>
          <p:cNvSpPr txBox="1"/>
          <p:nvPr/>
        </p:nvSpPr>
        <p:spPr>
          <a:xfrm>
            <a:off x="950775" y="4638817"/>
            <a:ext cx="5390063" cy="406522"/>
          </a:xfrm>
          <a:prstGeom prst="rect">
            <a:avLst/>
          </a:prstGeom>
          <a:noFill/>
        </p:spPr>
        <p:txBody>
          <a:bodyPr wrap="square" rtlCol="0">
            <a:spAutoFit/>
          </a:bodyPr>
          <a:lstStyle/>
          <a:p>
            <a:pPr>
              <a:lnSpc>
                <a:spcPct val="125000"/>
              </a:lnSpc>
            </a:pPr>
            <a:r>
              <a:rPr lang="zh-CN" altLang="en-US" dirty="0">
                <a:solidFill>
                  <a:srgbClr val="000000"/>
                </a:solidFill>
              </a:rPr>
              <a:t>通过链式法则求导，反向传播，更新网络权重：</a:t>
            </a:r>
            <a:endParaRPr lang="en-US" altLang="zh-CN" dirty="0">
              <a:solidFill>
                <a:srgbClr val="000000"/>
              </a:solidFill>
            </a:endParaRPr>
          </a:p>
        </p:txBody>
      </p:sp>
      <p:graphicFrame>
        <p:nvGraphicFramePr>
          <p:cNvPr id="3" name="对象 2">
            <a:extLst>
              <a:ext uri="{FF2B5EF4-FFF2-40B4-BE49-F238E27FC236}">
                <a16:creationId xmlns:a16="http://schemas.microsoft.com/office/drawing/2014/main" id="{32EEB15D-BDAC-43B0-8236-2D12CBB4A3B4}"/>
              </a:ext>
            </a:extLst>
          </p:cNvPr>
          <p:cNvGraphicFramePr>
            <a:graphicFrameLocks noChangeAspect="1"/>
          </p:cNvGraphicFramePr>
          <p:nvPr>
            <p:extLst>
              <p:ext uri="{D42A27DB-BD31-4B8C-83A1-F6EECF244321}">
                <p14:modId xmlns:p14="http://schemas.microsoft.com/office/powerpoint/2010/main" val="679131734"/>
              </p:ext>
            </p:extLst>
          </p:nvPr>
        </p:nvGraphicFramePr>
        <p:xfrm>
          <a:off x="1462490" y="1926700"/>
          <a:ext cx="4292338" cy="1607084"/>
        </p:xfrm>
        <a:graphic>
          <a:graphicData uri="http://schemas.openxmlformats.org/presentationml/2006/ole">
            <mc:AlternateContent xmlns:mc="http://schemas.openxmlformats.org/markup-compatibility/2006">
              <mc:Choice xmlns:v="urn:schemas-microsoft-com:vml" Requires="v">
                <p:oleObj spid="_x0000_s5910" name="Equation" r:id="rId4" imgW="2679480" imgH="1002960" progId="Equation.DSMT4">
                  <p:embed/>
                </p:oleObj>
              </mc:Choice>
              <mc:Fallback>
                <p:oleObj name="Equation" r:id="rId4" imgW="2679480" imgH="1002960" progId="Equation.DSMT4">
                  <p:embed/>
                  <p:pic>
                    <p:nvPicPr>
                      <p:cNvPr id="0" name=""/>
                      <p:cNvPicPr/>
                      <p:nvPr/>
                    </p:nvPicPr>
                    <p:blipFill>
                      <a:blip r:embed="rId5"/>
                      <a:stretch>
                        <a:fillRect/>
                      </a:stretch>
                    </p:blipFill>
                    <p:spPr>
                      <a:xfrm>
                        <a:off x="1462490" y="1926700"/>
                        <a:ext cx="4292338" cy="1607084"/>
                      </a:xfrm>
                      <a:prstGeom prst="rect">
                        <a:avLst/>
                      </a:prstGeom>
                    </p:spPr>
                  </p:pic>
                </p:oleObj>
              </mc:Fallback>
            </mc:AlternateContent>
          </a:graphicData>
        </a:graphic>
      </p:graphicFrame>
      <p:grpSp>
        <p:nvGrpSpPr>
          <p:cNvPr id="6" name="组合 5">
            <a:extLst>
              <a:ext uri="{FF2B5EF4-FFF2-40B4-BE49-F238E27FC236}">
                <a16:creationId xmlns:a16="http://schemas.microsoft.com/office/drawing/2014/main" id="{4E044BC9-74E1-40F9-AED6-E0F329FA2D7E}"/>
              </a:ext>
            </a:extLst>
          </p:cNvPr>
          <p:cNvGrpSpPr/>
          <p:nvPr/>
        </p:nvGrpSpPr>
        <p:grpSpPr>
          <a:xfrm>
            <a:off x="950776" y="3620709"/>
            <a:ext cx="4660328" cy="830463"/>
            <a:chOff x="950776" y="4067410"/>
            <a:chExt cx="4660328" cy="830463"/>
          </a:xfrm>
        </p:grpSpPr>
        <p:sp>
          <p:nvSpPr>
            <p:cNvPr id="9" name="文本框 8">
              <a:extLst>
                <a:ext uri="{FF2B5EF4-FFF2-40B4-BE49-F238E27FC236}">
                  <a16:creationId xmlns:a16="http://schemas.microsoft.com/office/drawing/2014/main" id="{05728425-C364-4729-947D-AE406AE2A9C2}"/>
                </a:ext>
              </a:extLst>
            </p:cNvPr>
            <p:cNvSpPr txBox="1"/>
            <p:nvPr/>
          </p:nvSpPr>
          <p:spPr>
            <a:xfrm>
              <a:off x="950776" y="4067410"/>
              <a:ext cx="724233" cy="406522"/>
            </a:xfrm>
            <a:prstGeom prst="rect">
              <a:avLst/>
            </a:prstGeom>
            <a:noFill/>
          </p:spPr>
          <p:txBody>
            <a:bodyPr wrap="square" rtlCol="0">
              <a:spAutoFit/>
            </a:bodyPr>
            <a:lstStyle/>
            <a:p>
              <a:pPr>
                <a:lnSpc>
                  <a:spcPct val="125000"/>
                </a:lnSpc>
              </a:pPr>
              <a:r>
                <a:rPr lang="zh-CN" altLang="en-US" dirty="0">
                  <a:solidFill>
                    <a:srgbClr val="000000"/>
                  </a:solidFill>
                </a:rPr>
                <a:t>其中，</a:t>
              </a:r>
              <a:endParaRPr lang="en-US" altLang="zh-CN" dirty="0">
                <a:solidFill>
                  <a:srgbClr val="000000"/>
                </a:solidFill>
              </a:endParaRPr>
            </a:p>
          </p:txBody>
        </p:sp>
        <p:graphicFrame>
          <p:nvGraphicFramePr>
            <p:cNvPr id="4" name="对象 3">
              <a:extLst>
                <a:ext uri="{FF2B5EF4-FFF2-40B4-BE49-F238E27FC236}">
                  <a16:creationId xmlns:a16="http://schemas.microsoft.com/office/drawing/2014/main" id="{6D90CB9F-2F7B-4BF5-B618-923395582D3E}"/>
                </a:ext>
              </a:extLst>
            </p:cNvPr>
            <p:cNvGraphicFramePr>
              <a:graphicFrameLocks noChangeAspect="1"/>
            </p:cNvGraphicFramePr>
            <p:nvPr>
              <p:extLst>
                <p:ext uri="{D42A27DB-BD31-4B8C-83A1-F6EECF244321}">
                  <p14:modId xmlns:p14="http://schemas.microsoft.com/office/powerpoint/2010/main" val="3022766954"/>
                </p:ext>
              </p:extLst>
            </p:nvPr>
          </p:nvGraphicFramePr>
          <p:xfrm>
            <a:off x="1675009" y="4158803"/>
            <a:ext cx="1816335" cy="330243"/>
          </p:xfrm>
          <a:graphic>
            <a:graphicData uri="http://schemas.openxmlformats.org/presentationml/2006/ole">
              <mc:AlternateContent xmlns:mc="http://schemas.openxmlformats.org/markup-compatibility/2006">
                <mc:Choice xmlns:v="urn:schemas-microsoft-com:vml" Requires="v">
                  <p:oleObj spid="_x0000_s5911" name="Equation" r:id="rId6" imgW="1257120" imgH="228600" progId="Equation.DSMT4">
                    <p:embed/>
                  </p:oleObj>
                </mc:Choice>
                <mc:Fallback>
                  <p:oleObj name="Equation" r:id="rId6" imgW="1257120" imgH="228600" progId="Equation.DSMT4">
                    <p:embed/>
                    <p:pic>
                      <p:nvPicPr>
                        <p:cNvPr id="0" name=""/>
                        <p:cNvPicPr/>
                        <p:nvPr/>
                      </p:nvPicPr>
                      <p:blipFill>
                        <a:blip r:embed="rId7"/>
                        <a:stretch>
                          <a:fillRect/>
                        </a:stretch>
                      </p:blipFill>
                      <p:spPr>
                        <a:xfrm>
                          <a:off x="1675009" y="4158803"/>
                          <a:ext cx="1816335" cy="330243"/>
                        </a:xfrm>
                        <a:prstGeom prst="rect">
                          <a:avLst/>
                        </a:prstGeom>
                      </p:spPr>
                    </p:pic>
                  </p:oleObj>
                </mc:Fallback>
              </mc:AlternateContent>
            </a:graphicData>
          </a:graphic>
        </p:graphicFrame>
        <p:sp>
          <p:nvSpPr>
            <p:cNvPr id="14" name="文本框 13">
              <a:extLst>
                <a:ext uri="{FF2B5EF4-FFF2-40B4-BE49-F238E27FC236}">
                  <a16:creationId xmlns:a16="http://schemas.microsoft.com/office/drawing/2014/main" id="{81DA78E8-2DBC-4259-822E-34F2C20077FE}"/>
                </a:ext>
              </a:extLst>
            </p:cNvPr>
            <p:cNvSpPr txBox="1"/>
            <p:nvPr/>
          </p:nvSpPr>
          <p:spPr>
            <a:xfrm>
              <a:off x="3471399" y="4103628"/>
              <a:ext cx="1460820" cy="406522"/>
            </a:xfrm>
            <a:prstGeom prst="rect">
              <a:avLst/>
            </a:prstGeom>
            <a:noFill/>
          </p:spPr>
          <p:txBody>
            <a:bodyPr wrap="square" rtlCol="0">
              <a:spAutoFit/>
            </a:bodyPr>
            <a:lstStyle/>
            <a:p>
              <a:pPr>
                <a:lnSpc>
                  <a:spcPct val="125000"/>
                </a:lnSpc>
              </a:pPr>
              <a:r>
                <a:rPr lang="zh-CN" altLang="en-US" dirty="0">
                  <a:solidFill>
                    <a:srgbClr val="000000"/>
                  </a:solidFill>
                </a:rPr>
                <a:t>是损失函数；</a:t>
              </a:r>
              <a:endParaRPr lang="en-US" altLang="zh-CN" dirty="0">
                <a:solidFill>
                  <a:srgbClr val="000000"/>
                </a:solidFill>
              </a:endParaRPr>
            </a:p>
          </p:txBody>
        </p:sp>
        <p:graphicFrame>
          <p:nvGraphicFramePr>
            <p:cNvPr id="5" name="对象 4">
              <a:extLst>
                <a:ext uri="{FF2B5EF4-FFF2-40B4-BE49-F238E27FC236}">
                  <a16:creationId xmlns:a16="http://schemas.microsoft.com/office/drawing/2014/main" id="{84B896FF-E85C-4376-8658-CF53B7B57872}"/>
                </a:ext>
              </a:extLst>
            </p:cNvPr>
            <p:cNvGraphicFramePr>
              <a:graphicFrameLocks noChangeAspect="1"/>
            </p:cNvGraphicFramePr>
            <p:nvPr>
              <p:extLst>
                <p:ext uri="{D42A27DB-BD31-4B8C-83A1-F6EECF244321}">
                  <p14:modId xmlns:p14="http://schemas.microsoft.com/office/powerpoint/2010/main" val="1420132096"/>
                </p:ext>
              </p:extLst>
            </p:nvPr>
          </p:nvGraphicFramePr>
          <p:xfrm>
            <a:off x="1652761" y="4560660"/>
            <a:ext cx="242292" cy="335481"/>
          </p:xfrm>
          <a:graphic>
            <a:graphicData uri="http://schemas.openxmlformats.org/presentationml/2006/ole">
              <mc:AlternateContent xmlns:mc="http://schemas.openxmlformats.org/markup-compatibility/2006">
                <mc:Choice xmlns:v="urn:schemas-microsoft-com:vml" Requires="v">
                  <p:oleObj spid="_x0000_s5912" name="Equation" r:id="rId8" imgW="164880" imgH="228600" progId="Equation.DSMT4">
                    <p:embed/>
                  </p:oleObj>
                </mc:Choice>
                <mc:Fallback>
                  <p:oleObj name="Equation" r:id="rId8" imgW="164880" imgH="228600" progId="Equation.DSMT4">
                    <p:embed/>
                    <p:pic>
                      <p:nvPicPr>
                        <p:cNvPr id="0" name=""/>
                        <p:cNvPicPr/>
                        <p:nvPr/>
                      </p:nvPicPr>
                      <p:blipFill>
                        <a:blip r:embed="rId9"/>
                        <a:stretch>
                          <a:fillRect/>
                        </a:stretch>
                      </p:blipFill>
                      <p:spPr>
                        <a:xfrm>
                          <a:off x="1652761" y="4560660"/>
                          <a:ext cx="242292" cy="335481"/>
                        </a:xfrm>
                        <a:prstGeom prst="rect">
                          <a:avLst/>
                        </a:prstGeom>
                      </p:spPr>
                    </p:pic>
                  </p:oleObj>
                </mc:Fallback>
              </mc:AlternateContent>
            </a:graphicData>
          </a:graphic>
        </p:graphicFrame>
        <p:sp>
          <p:nvSpPr>
            <p:cNvPr id="15" name="文本框 14">
              <a:extLst>
                <a:ext uri="{FF2B5EF4-FFF2-40B4-BE49-F238E27FC236}">
                  <a16:creationId xmlns:a16="http://schemas.microsoft.com/office/drawing/2014/main" id="{E15328A5-10E4-4D28-B726-7CD66B0380C8}"/>
                </a:ext>
              </a:extLst>
            </p:cNvPr>
            <p:cNvSpPr txBox="1"/>
            <p:nvPr/>
          </p:nvSpPr>
          <p:spPr>
            <a:xfrm>
              <a:off x="1895053" y="4491351"/>
              <a:ext cx="3716051" cy="406522"/>
            </a:xfrm>
            <a:prstGeom prst="rect">
              <a:avLst/>
            </a:prstGeom>
            <a:noFill/>
          </p:spPr>
          <p:txBody>
            <a:bodyPr wrap="square" rtlCol="0">
              <a:spAutoFit/>
            </a:bodyPr>
            <a:lstStyle/>
            <a:p>
              <a:pPr>
                <a:lnSpc>
                  <a:spcPct val="125000"/>
                </a:lnSpc>
              </a:pPr>
              <a:r>
                <a:rPr lang="zh-CN" altLang="en-US" dirty="0">
                  <a:solidFill>
                    <a:srgbClr val="000000"/>
                  </a:solidFill>
                </a:rPr>
                <a:t>是输出层真实输出单词的索引；</a:t>
              </a:r>
              <a:endParaRPr lang="en-US" altLang="zh-CN" dirty="0">
                <a:solidFill>
                  <a:srgbClr val="000000"/>
                </a:solidFill>
              </a:endParaRPr>
            </a:p>
          </p:txBody>
        </p:sp>
      </p:grpSp>
      <p:graphicFrame>
        <p:nvGraphicFramePr>
          <p:cNvPr id="7" name="对象 6">
            <a:extLst>
              <a:ext uri="{FF2B5EF4-FFF2-40B4-BE49-F238E27FC236}">
                <a16:creationId xmlns:a16="http://schemas.microsoft.com/office/drawing/2014/main" id="{A4CC11E4-9802-4797-B93F-19E70E139ED8}"/>
              </a:ext>
            </a:extLst>
          </p:cNvPr>
          <p:cNvGraphicFramePr>
            <a:graphicFrameLocks noChangeAspect="1"/>
          </p:cNvGraphicFramePr>
          <p:nvPr>
            <p:extLst>
              <p:ext uri="{D42A27DB-BD31-4B8C-83A1-F6EECF244321}">
                <p14:modId xmlns:p14="http://schemas.microsoft.com/office/powerpoint/2010/main" val="4252096752"/>
              </p:ext>
            </p:extLst>
          </p:nvPr>
        </p:nvGraphicFramePr>
        <p:xfrm>
          <a:off x="1652761" y="5325761"/>
          <a:ext cx="5641405" cy="1248690"/>
        </p:xfrm>
        <a:graphic>
          <a:graphicData uri="http://schemas.openxmlformats.org/presentationml/2006/ole">
            <mc:AlternateContent xmlns:mc="http://schemas.openxmlformats.org/markup-compatibility/2006">
              <mc:Choice xmlns:v="urn:schemas-microsoft-com:vml" Requires="v">
                <p:oleObj spid="_x0000_s5913" name="Equation" r:id="rId10" imgW="3213000" imgH="711000" progId="Equation.DSMT4">
                  <p:embed/>
                </p:oleObj>
              </mc:Choice>
              <mc:Fallback>
                <p:oleObj name="Equation" r:id="rId10" imgW="3213000" imgH="711000" progId="Equation.DSMT4">
                  <p:embed/>
                  <p:pic>
                    <p:nvPicPr>
                      <p:cNvPr id="0" name=""/>
                      <p:cNvPicPr/>
                      <p:nvPr/>
                    </p:nvPicPr>
                    <p:blipFill>
                      <a:blip r:embed="rId11"/>
                      <a:stretch>
                        <a:fillRect/>
                      </a:stretch>
                    </p:blipFill>
                    <p:spPr>
                      <a:xfrm>
                        <a:off x="1652761" y="5325761"/>
                        <a:ext cx="5641405" cy="1248690"/>
                      </a:xfrm>
                      <a:prstGeom prst="rect">
                        <a:avLst/>
                      </a:prstGeom>
                    </p:spPr>
                  </p:pic>
                </p:oleObj>
              </mc:Fallback>
            </mc:AlternateContent>
          </a:graphicData>
        </a:graphic>
      </p:graphicFrame>
    </p:spTree>
    <p:extLst>
      <p:ext uri="{BB962C8B-B14F-4D97-AF65-F5344CB8AC3E}">
        <p14:creationId xmlns:p14="http://schemas.microsoft.com/office/powerpoint/2010/main" val="1538311966"/>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
          <p:cNvSpPr txBox="1"/>
          <p:nvPr/>
        </p:nvSpPr>
        <p:spPr>
          <a:xfrm>
            <a:off x="1895053" y="279515"/>
            <a:ext cx="8412729" cy="523220"/>
          </a:xfrm>
          <a:prstGeom prst="rect">
            <a:avLst/>
          </a:prstGeom>
          <a:noFill/>
          <a:effectLst/>
        </p:spPr>
        <p:txBody>
          <a:bodyPr wrap="square" rtlCol="0">
            <a:spAutoFit/>
          </a:bodyPr>
          <a:lstStyle/>
          <a:p>
            <a:r>
              <a:rPr lang="en-US" altLang="zh-CN" sz="2800" b="1" dirty="0">
                <a:solidFill>
                  <a:srgbClr val="00B0F0"/>
                </a:solidFill>
                <a:latin typeface="微软雅黑" panose="020B0503020204020204" pitchFamily="34" charset="-122"/>
              </a:rPr>
              <a:t>CBOW</a:t>
            </a:r>
            <a:r>
              <a:rPr lang="zh-CN" altLang="en-US" sz="2800" b="1" dirty="0">
                <a:solidFill>
                  <a:srgbClr val="00B0F0"/>
                </a:solidFill>
                <a:latin typeface="微软雅黑" panose="020B0503020204020204" pitchFamily="34" charset="-122"/>
              </a:rPr>
              <a:t>的原理</a:t>
            </a:r>
          </a:p>
        </p:txBody>
      </p:sp>
      <p:pic>
        <p:nvPicPr>
          <p:cNvPr id="16" name="图片 15">
            <a:extLst>
              <a:ext uri="{FF2B5EF4-FFF2-40B4-BE49-F238E27FC236}">
                <a16:creationId xmlns:a16="http://schemas.microsoft.com/office/drawing/2014/main" id="{F6BB8C8D-AFD1-48F7-A37B-BC7EE68A39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4055" y="1237989"/>
            <a:ext cx="4162882" cy="4788738"/>
          </a:xfrm>
          <a:prstGeom prst="rect">
            <a:avLst/>
          </a:prstGeom>
        </p:spPr>
      </p:pic>
      <p:sp>
        <p:nvSpPr>
          <p:cNvPr id="17" name="文本框 16">
            <a:extLst>
              <a:ext uri="{FF2B5EF4-FFF2-40B4-BE49-F238E27FC236}">
                <a16:creationId xmlns:a16="http://schemas.microsoft.com/office/drawing/2014/main" id="{F244C707-6841-49E3-8EF2-875B3A255124}"/>
              </a:ext>
            </a:extLst>
          </p:cNvPr>
          <p:cNvSpPr txBox="1"/>
          <p:nvPr/>
        </p:nvSpPr>
        <p:spPr>
          <a:xfrm>
            <a:off x="807052" y="1366587"/>
            <a:ext cx="2176002" cy="369332"/>
          </a:xfrm>
          <a:prstGeom prst="rect">
            <a:avLst/>
          </a:prstGeom>
          <a:noFill/>
        </p:spPr>
        <p:txBody>
          <a:bodyPr wrap="square" rtlCol="0">
            <a:spAutoFit/>
          </a:bodyPr>
          <a:lstStyle/>
          <a:p>
            <a:r>
              <a:rPr lang="zh-CN" altLang="en-US" b="1" dirty="0"/>
              <a:t>输入层到隐含层：</a:t>
            </a:r>
            <a:endParaRPr lang="en-US" altLang="zh-CN" b="1" dirty="0">
              <a:solidFill>
                <a:srgbClr val="000000"/>
              </a:solidFill>
            </a:endParaRPr>
          </a:p>
        </p:txBody>
      </p:sp>
      <p:graphicFrame>
        <p:nvGraphicFramePr>
          <p:cNvPr id="8" name="对象 7">
            <a:extLst>
              <a:ext uri="{FF2B5EF4-FFF2-40B4-BE49-F238E27FC236}">
                <a16:creationId xmlns:a16="http://schemas.microsoft.com/office/drawing/2014/main" id="{007C8278-0C30-419B-97B9-C57A0DD42E92}"/>
              </a:ext>
            </a:extLst>
          </p:cNvPr>
          <p:cNvGraphicFramePr>
            <a:graphicFrameLocks noChangeAspect="1"/>
          </p:cNvGraphicFramePr>
          <p:nvPr>
            <p:extLst>
              <p:ext uri="{D42A27DB-BD31-4B8C-83A1-F6EECF244321}">
                <p14:modId xmlns:p14="http://schemas.microsoft.com/office/powerpoint/2010/main" val="2050676802"/>
              </p:ext>
            </p:extLst>
          </p:nvPr>
        </p:nvGraphicFramePr>
        <p:xfrm>
          <a:off x="3095045" y="1250865"/>
          <a:ext cx="2668446" cy="1284064"/>
        </p:xfrm>
        <a:graphic>
          <a:graphicData uri="http://schemas.openxmlformats.org/presentationml/2006/ole">
            <mc:AlternateContent xmlns:mc="http://schemas.openxmlformats.org/markup-compatibility/2006">
              <mc:Choice xmlns:v="urn:schemas-microsoft-com:vml" Requires="v">
                <p:oleObj spid="_x0000_s7463" name="Equation" r:id="rId4" imgW="1688760" imgH="812520" progId="Equation.DSMT4">
                  <p:embed/>
                </p:oleObj>
              </mc:Choice>
              <mc:Fallback>
                <p:oleObj name="Equation" r:id="rId4" imgW="1688760" imgH="812520" progId="Equation.DSMT4">
                  <p:embed/>
                  <p:pic>
                    <p:nvPicPr>
                      <p:cNvPr id="0" name=""/>
                      <p:cNvPicPr/>
                      <p:nvPr/>
                    </p:nvPicPr>
                    <p:blipFill>
                      <a:blip r:embed="rId5"/>
                      <a:stretch>
                        <a:fillRect/>
                      </a:stretch>
                    </p:blipFill>
                    <p:spPr>
                      <a:xfrm>
                        <a:off x="3095045" y="1250865"/>
                        <a:ext cx="2668446" cy="1284064"/>
                      </a:xfrm>
                      <a:prstGeom prst="rect">
                        <a:avLst/>
                      </a:prstGeom>
                    </p:spPr>
                  </p:pic>
                </p:oleObj>
              </mc:Fallback>
            </mc:AlternateContent>
          </a:graphicData>
        </a:graphic>
      </p:graphicFrame>
      <p:sp>
        <p:nvSpPr>
          <p:cNvPr id="18" name="文本框 17">
            <a:extLst>
              <a:ext uri="{FF2B5EF4-FFF2-40B4-BE49-F238E27FC236}">
                <a16:creationId xmlns:a16="http://schemas.microsoft.com/office/drawing/2014/main" id="{E73ED3DF-61A8-460F-AC5D-0CBE2F1A9C89}"/>
              </a:ext>
            </a:extLst>
          </p:cNvPr>
          <p:cNvSpPr txBox="1"/>
          <p:nvPr/>
        </p:nvSpPr>
        <p:spPr>
          <a:xfrm>
            <a:off x="807052" y="2841657"/>
            <a:ext cx="2176002" cy="369332"/>
          </a:xfrm>
          <a:prstGeom prst="rect">
            <a:avLst/>
          </a:prstGeom>
          <a:noFill/>
        </p:spPr>
        <p:txBody>
          <a:bodyPr wrap="square" rtlCol="0">
            <a:spAutoFit/>
          </a:bodyPr>
          <a:lstStyle/>
          <a:p>
            <a:r>
              <a:rPr lang="zh-CN" altLang="en-US" b="1" dirty="0"/>
              <a:t>损失函数：</a:t>
            </a:r>
            <a:endParaRPr lang="en-US" altLang="zh-CN" b="1" dirty="0">
              <a:solidFill>
                <a:srgbClr val="000000"/>
              </a:solidFill>
            </a:endParaRPr>
          </a:p>
        </p:txBody>
      </p:sp>
      <p:graphicFrame>
        <p:nvGraphicFramePr>
          <p:cNvPr id="19" name="对象 18">
            <a:extLst>
              <a:ext uri="{FF2B5EF4-FFF2-40B4-BE49-F238E27FC236}">
                <a16:creationId xmlns:a16="http://schemas.microsoft.com/office/drawing/2014/main" id="{5AB47B0C-2FC7-46D5-92FF-4C231EB90D3C}"/>
              </a:ext>
            </a:extLst>
          </p:cNvPr>
          <p:cNvGraphicFramePr>
            <a:graphicFrameLocks noChangeAspect="1"/>
          </p:cNvGraphicFramePr>
          <p:nvPr>
            <p:extLst>
              <p:ext uri="{D42A27DB-BD31-4B8C-83A1-F6EECF244321}">
                <p14:modId xmlns:p14="http://schemas.microsoft.com/office/powerpoint/2010/main" val="3917204551"/>
              </p:ext>
            </p:extLst>
          </p:nvPr>
        </p:nvGraphicFramePr>
        <p:xfrm>
          <a:off x="2983054" y="2841657"/>
          <a:ext cx="3290888" cy="1846263"/>
        </p:xfrm>
        <a:graphic>
          <a:graphicData uri="http://schemas.openxmlformats.org/presentationml/2006/ole">
            <mc:AlternateContent xmlns:mc="http://schemas.openxmlformats.org/markup-compatibility/2006">
              <mc:Choice xmlns:v="urn:schemas-microsoft-com:vml" Requires="v">
                <p:oleObj spid="_x0000_s7464" name="Equation" r:id="rId6" imgW="2082600" imgH="1168200" progId="Equation.DSMT4">
                  <p:embed/>
                </p:oleObj>
              </mc:Choice>
              <mc:Fallback>
                <p:oleObj name="Equation" r:id="rId6" imgW="2082600" imgH="1168200" progId="Equation.DSMT4">
                  <p:embed/>
                  <p:pic>
                    <p:nvPicPr>
                      <p:cNvPr id="8" name="对象 7">
                        <a:extLst>
                          <a:ext uri="{FF2B5EF4-FFF2-40B4-BE49-F238E27FC236}">
                            <a16:creationId xmlns:a16="http://schemas.microsoft.com/office/drawing/2014/main" id="{007C8278-0C30-419B-97B9-C57A0DD42E92}"/>
                          </a:ext>
                        </a:extLst>
                      </p:cNvPr>
                      <p:cNvPicPr/>
                      <p:nvPr/>
                    </p:nvPicPr>
                    <p:blipFill>
                      <a:blip r:embed="rId7"/>
                      <a:stretch>
                        <a:fillRect/>
                      </a:stretch>
                    </p:blipFill>
                    <p:spPr>
                      <a:xfrm>
                        <a:off x="2983054" y="2841657"/>
                        <a:ext cx="3290888" cy="1846263"/>
                      </a:xfrm>
                      <a:prstGeom prst="rect">
                        <a:avLst/>
                      </a:prstGeom>
                    </p:spPr>
                  </p:pic>
                </p:oleObj>
              </mc:Fallback>
            </mc:AlternateContent>
          </a:graphicData>
        </a:graphic>
      </p:graphicFrame>
      <p:sp>
        <p:nvSpPr>
          <p:cNvPr id="21" name="文本框 20">
            <a:extLst>
              <a:ext uri="{FF2B5EF4-FFF2-40B4-BE49-F238E27FC236}">
                <a16:creationId xmlns:a16="http://schemas.microsoft.com/office/drawing/2014/main" id="{A1F1C3C8-E255-4A2D-9B19-83DF871A717B}"/>
              </a:ext>
            </a:extLst>
          </p:cNvPr>
          <p:cNvSpPr txBox="1"/>
          <p:nvPr/>
        </p:nvSpPr>
        <p:spPr>
          <a:xfrm>
            <a:off x="807052" y="4693004"/>
            <a:ext cx="2176002" cy="369332"/>
          </a:xfrm>
          <a:prstGeom prst="rect">
            <a:avLst/>
          </a:prstGeom>
          <a:noFill/>
        </p:spPr>
        <p:txBody>
          <a:bodyPr wrap="square" rtlCol="0">
            <a:spAutoFit/>
          </a:bodyPr>
          <a:lstStyle/>
          <a:p>
            <a:r>
              <a:rPr lang="zh-CN" altLang="en-US" b="1" dirty="0"/>
              <a:t>更新权重：</a:t>
            </a:r>
            <a:endParaRPr lang="en-US" altLang="zh-CN" b="1" dirty="0">
              <a:solidFill>
                <a:srgbClr val="000000"/>
              </a:solidFill>
            </a:endParaRPr>
          </a:p>
        </p:txBody>
      </p:sp>
      <p:graphicFrame>
        <p:nvGraphicFramePr>
          <p:cNvPr id="23" name="对象 22">
            <a:extLst>
              <a:ext uri="{FF2B5EF4-FFF2-40B4-BE49-F238E27FC236}">
                <a16:creationId xmlns:a16="http://schemas.microsoft.com/office/drawing/2014/main" id="{4533C017-D4A5-4E15-8C9F-59B13C72EF7B}"/>
              </a:ext>
            </a:extLst>
          </p:cNvPr>
          <p:cNvGraphicFramePr>
            <a:graphicFrameLocks noChangeAspect="1"/>
          </p:cNvGraphicFramePr>
          <p:nvPr>
            <p:extLst>
              <p:ext uri="{D42A27DB-BD31-4B8C-83A1-F6EECF244321}">
                <p14:modId xmlns:p14="http://schemas.microsoft.com/office/powerpoint/2010/main" val="543226097"/>
              </p:ext>
            </p:extLst>
          </p:nvPr>
        </p:nvGraphicFramePr>
        <p:xfrm>
          <a:off x="2180747" y="5249911"/>
          <a:ext cx="5154398" cy="1107005"/>
        </p:xfrm>
        <a:graphic>
          <a:graphicData uri="http://schemas.openxmlformats.org/presentationml/2006/ole">
            <mc:AlternateContent xmlns:mc="http://schemas.openxmlformats.org/markup-compatibility/2006">
              <mc:Choice xmlns:v="urn:schemas-microsoft-com:vml" Requires="v">
                <p:oleObj spid="_x0000_s7465" name="Equation" r:id="rId8" imgW="3073320" imgH="660240" progId="Equation.DSMT4">
                  <p:embed/>
                </p:oleObj>
              </mc:Choice>
              <mc:Fallback>
                <p:oleObj name="Equation" r:id="rId8" imgW="3073320" imgH="660240" progId="Equation.DSMT4">
                  <p:embed/>
                  <p:pic>
                    <p:nvPicPr>
                      <p:cNvPr id="7" name="对象 6">
                        <a:extLst>
                          <a:ext uri="{FF2B5EF4-FFF2-40B4-BE49-F238E27FC236}">
                            <a16:creationId xmlns:a16="http://schemas.microsoft.com/office/drawing/2014/main" id="{A4CC11E4-9802-4797-B93F-19E70E139ED8}"/>
                          </a:ext>
                        </a:extLst>
                      </p:cNvPr>
                      <p:cNvPicPr/>
                      <p:nvPr/>
                    </p:nvPicPr>
                    <p:blipFill>
                      <a:blip r:embed="rId9"/>
                      <a:stretch>
                        <a:fillRect/>
                      </a:stretch>
                    </p:blipFill>
                    <p:spPr>
                      <a:xfrm>
                        <a:off x="2180747" y="5249911"/>
                        <a:ext cx="5154398" cy="1107005"/>
                      </a:xfrm>
                      <a:prstGeom prst="rect">
                        <a:avLst/>
                      </a:prstGeom>
                    </p:spPr>
                  </p:pic>
                </p:oleObj>
              </mc:Fallback>
            </mc:AlternateContent>
          </a:graphicData>
        </a:graphic>
      </p:graphicFrame>
    </p:spTree>
    <p:extLst>
      <p:ext uri="{BB962C8B-B14F-4D97-AF65-F5344CB8AC3E}">
        <p14:creationId xmlns:p14="http://schemas.microsoft.com/office/powerpoint/2010/main" val="209490957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1896982" y="558108"/>
            <a:ext cx="4916961" cy="5447253"/>
            <a:chOff x="2125582" y="558108"/>
            <a:chExt cx="4916961" cy="5447253"/>
          </a:xfrm>
        </p:grpSpPr>
        <p:sp>
          <p:nvSpPr>
            <p:cNvPr id="2" name="Freeform 6"/>
            <p:cNvSpPr/>
            <p:nvPr/>
          </p:nvSpPr>
          <p:spPr bwMode="auto">
            <a:xfrm>
              <a:off x="2125582" y="1648485"/>
              <a:ext cx="1305089" cy="1305089"/>
            </a:xfrm>
            <a:custGeom>
              <a:avLst/>
              <a:gdLst>
                <a:gd name="T0" fmla="*/ 510 w 1020"/>
                <a:gd name="T1" fmla="*/ 0 h 1020"/>
                <a:gd name="T2" fmla="*/ 1020 w 1020"/>
                <a:gd name="T3" fmla="*/ 510 h 1020"/>
                <a:gd name="T4" fmla="*/ 1020 w 1020"/>
                <a:gd name="T5" fmla="*/ 510 h 1020"/>
                <a:gd name="T6" fmla="*/ 510 w 1020"/>
                <a:gd name="T7" fmla="*/ 1020 h 1020"/>
                <a:gd name="T8" fmla="*/ 510 w 1020"/>
                <a:gd name="T9" fmla="*/ 1020 h 1020"/>
                <a:gd name="T10" fmla="*/ 0 w 1020"/>
                <a:gd name="T11" fmla="*/ 510 h 1020"/>
                <a:gd name="T12" fmla="*/ 510 w 1020"/>
                <a:gd name="T13" fmla="*/ 0 h 1020"/>
              </a:gdLst>
              <a:ahLst/>
              <a:cxnLst>
                <a:cxn ang="0">
                  <a:pos x="T0" y="T1"/>
                </a:cxn>
                <a:cxn ang="0">
                  <a:pos x="T2" y="T3"/>
                </a:cxn>
                <a:cxn ang="0">
                  <a:pos x="T4" y="T5"/>
                </a:cxn>
                <a:cxn ang="0">
                  <a:pos x="T6" y="T7"/>
                </a:cxn>
                <a:cxn ang="0">
                  <a:pos x="T8" y="T9"/>
                </a:cxn>
                <a:cxn ang="0">
                  <a:pos x="T10" y="T11"/>
                </a:cxn>
                <a:cxn ang="0">
                  <a:pos x="T12" y="T13"/>
                </a:cxn>
              </a:cxnLst>
              <a:rect l="0" t="0" r="r" b="b"/>
              <a:pathLst>
                <a:path w="1020" h="1020">
                  <a:moveTo>
                    <a:pt x="510" y="0"/>
                  </a:moveTo>
                  <a:lnTo>
                    <a:pt x="1020" y="510"/>
                  </a:lnTo>
                  <a:lnTo>
                    <a:pt x="1020" y="510"/>
                  </a:lnTo>
                  <a:lnTo>
                    <a:pt x="510" y="1020"/>
                  </a:lnTo>
                  <a:lnTo>
                    <a:pt x="510" y="1020"/>
                  </a:lnTo>
                  <a:lnTo>
                    <a:pt x="0" y="510"/>
                  </a:lnTo>
                  <a:lnTo>
                    <a:pt x="510" y="0"/>
                  </a:lnTo>
                  <a:close/>
                </a:path>
              </a:pathLst>
            </a:custGeom>
            <a:solidFill>
              <a:srgbClr val="00B0F0"/>
            </a:solidFill>
            <a:ln w="0">
              <a:noFill/>
              <a:prstDash val="solid"/>
              <a:round/>
            </a:ln>
          </p:spPr>
          <p:txBody>
            <a:bodyPr vert="horz" wrap="square" lIns="0" tIns="0" rIns="0" bIns="0" numCol="1" anchor="ctr" anchorCtr="1" compatLnSpc="1"/>
            <a:lstStyle/>
            <a:p>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 name="Freeform 8"/>
            <p:cNvSpPr/>
            <p:nvPr/>
          </p:nvSpPr>
          <p:spPr bwMode="auto">
            <a:xfrm>
              <a:off x="2826950" y="1240254"/>
              <a:ext cx="3566859" cy="3563017"/>
            </a:xfrm>
            <a:custGeom>
              <a:avLst/>
              <a:gdLst>
                <a:gd name="T0" fmla="*/ 929 w 1857"/>
                <a:gd name="T1" fmla="*/ 0 h 1855"/>
                <a:gd name="T2" fmla="*/ 1857 w 1857"/>
                <a:gd name="T3" fmla="*/ 928 h 1855"/>
                <a:gd name="T4" fmla="*/ 929 w 1857"/>
                <a:gd name="T5" fmla="*/ 1855 h 1855"/>
                <a:gd name="T6" fmla="*/ 0 w 1857"/>
                <a:gd name="T7" fmla="*/ 928 h 1855"/>
                <a:gd name="T8" fmla="*/ 929 w 1857"/>
                <a:gd name="T9" fmla="*/ 0 h 1855"/>
              </a:gdLst>
              <a:ahLst/>
              <a:cxnLst>
                <a:cxn ang="0">
                  <a:pos x="T0" y="T1"/>
                </a:cxn>
                <a:cxn ang="0">
                  <a:pos x="T2" y="T3"/>
                </a:cxn>
                <a:cxn ang="0">
                  <a:pos x="T4" y="T5"/>
                </a:cxn>
                <a:cxn ang="0">
                  <a:pos x="T6" y="T7"/>
                </a:cxn>
                <a:cxn ang="0">
                  <a:pos x="T8" y="T9"/>
                </a:cxn>
              </a:cxnLst>
              <a:rect l="0" t="0" r="r" b="b"/>
              <a:pathLst>
                <a:path w="1857" h="1855">
                  <a:moveTo>
                    <a:pt x="929" y="0"/>
                  </a:moveTo>
                  <a:lnTo>
                    <a:pt x="1857" y="928"/>
                  </a:lnTo>
                  <a:lnTo>
                    <a:pt x="929" y="1855"/>
                  </a:lnTo>
                  <a:lnTo>
                    <a:pt x="0" y="928"/>
                  </a:lnTo>
                  <a:lnTo>
                    <a:pt x="929" y="0"/>
                  </a:lnTo>
                  <a:close/>
                </a:path>
              </a:pathLst>
            </a:custGeom>
            <a:solidFill>
              <a:srgbClr val="00B0F0"/>
            </a:solidFill>
            <a:ln w="0">
              <a:noFill/>
              <a:prstDash val="solid"/>
              <a:round/>
            </a:ln>
          </p:spPr>
          <p:txBody>
            <a:bodyPr vert="horz" wrap="square" lIns="128573" tIns="64286" rIns="128573" bIns="64286" numCol="1" anchor="t" anchorCtr="0" compatLnSpc="1"/>
            <a:lstStyle/>
            <a:p>
              <a:endParaRPr lang="zh-CN" altLang="en-US" sz="2000"/>
            </a:p>
          </p:txBody>
        </p:sp>
        <p:sp>
          <p:nvSpPr>
            <p:cNvPr id="5" name="Freeform 10"/>
            <p:cNvSpPr/>
            <p:nvPr/>
          </p:nvSpPr>
          <p:spPr bwMode="auto">
            <a:xfrm>
              <a:off x="3630799" y="4444087"/>
              <a:ext cx="954741" cy="954739"/>
            </a:xfrm>
            <a:custGeom>
              <a:avLst/>
              <a:gdLst>
                <a:gd name="T0" fmla="*/ 307 w 613"/>
                <a:gd name="T1" fmla="*/ 0 h 613"/>
                <a:gd name="T2" fmla="*/ 613 w 613"/>
                <a:gd name="T3" fmla="*/ 307 h 613"/>
                <a:gd name="T4" fmla="*/ 307 w 613"/>
                <a:gd name="T5" fmla="*/ 613 h 613"/>
                <a:gd name="T6" fmla="*/ 0 w 613"/>
                <a:gd name="T7" fmla="*/ 307 h 613"/>
                <a:gd name="T8" fmla="*/ 307 w 613"/>
                <a:gd name="T9" fmla="*/ 0 h 613"/>
              </a:gdLst>
              <a:ahLst/>
              <a:cxnLst>
                <a:cxn ang="0">
                  <a:pos x="T0" y="T1"/>
                </a:cxn>
                <a:cxn ang="0">
                  <a:pos x="T2" y="T3"/>
                </a:cxn>
                <a:cxn ang="0">
                  <a:pos x="T4" y="T5"/>
                </a:cxn>
                <a:cxn ang="0">
                  <a:pos x="T6" y="T7"/>
                </a:cxn>
                <a:cxn ang="0">
                  <a:pos x="T8" y="T9"/>
                </a:cxn>
              </a:cxnLst>
              <a:rect l="0" t="0" r="r" b="b"/>
              <a:pathLst>
                <a:path w="613" h="613">
                  <a:moveTo>
                    <a:pt x="307" y="0"/>
                  </a:moveTo>
                  <a:lnTo>
                    <a:pt x="613" y="307"/>
                  </a:lnTo>
                  <a:lnTo>
                    <a:pt x="307" y="613"/>
                  </a:lnTo>
                  <a:lnTo>
                    <a:pt x="0" y="307"/>
                  </a:lnTo>
                  <a:lnTo>
                    <a:pt x="307" y="0"/>
                  </a:lnTo>
                  <a:close/>
                </a:path>
              </a:pathLst>
            </a:custGeom>
            <a:solidFill>
              <a:srgbClr val="00B0F0"/>
            </a:solidFill>
            <a:ln w="0">
              <a:noFill/>
              <a:prstDash val="solid"/>
              <a:round/>
            </a:ln>
          </p:spPr>
          <p:txBody>
            <a:bodyPr vert="horz" wrap="square" lIns="128573" tIns="64286" rIns="128573" bIns="64286" numCol="1" anchor="t" anchorCtr="0" compatLnSpc="1"/>
            <a:lstStyle/>
            <a:p>
              <a:endParaRPr lang="zh-CN" altLang="en-US" sz="2000"/>
            </a:p>
          </p:txBody>
        </p:sp>
        <p:sp>
          <p:nvSpPr>
            <p:cNvPr id="6" name="Freeform 12"/>
            <p:cNvSpPr/>
            <p:nvPr/>
          </p:nvSpPr>
          <p:spPr bwMode="auto">
            <a:xfrm>
              <a:off x="5901331" y="1821410"/>
              <a:ext cx="1141212" cy="1137973"/>
            </a:xfrm>
            <a:custGeom>
              <a:avLst/>
              <a:gdLst>
                <a:gd name="T0" fmla="*/ 528 w 1057"/>
                <a:gd name="T1" fmla="*/ 0 h 1054"/>
                <a:gd name="T2" fmla="*/ 1057 w 1057"/>
                <a:gd name="T3" fmla="*/ 527 h 1054"/>
                <a:gd name="T4" fmla="*/ 528 w 1057"/>
                <a:gd name="T5" fmla="*/ 1054 h 1054"/>
                <a:gd name="T6" fmla="*/ 510 w 1057"/>
                <a:gd name="T7" fmla="*/ 1037 h 1054"/>
                <a:gd name="T8" fmla="*/ 0 w 1057"/>
                <a:gd name="T9" fmla="*/ 527 h 1054"/>
                <a:gd name="T10" fmla="*/ 510 w 1057"/>
                <a:gd name="T11" fmla="*/ 17 h 1054"/>
                <a:gd name="T12" fmla="*/ 528 w 1057"/>
                <a:gd name="T13" fmla="*/ 0 h 1054"/>
              </a:gdLst>
              <a:ahLst/>
              <a:cxnLst>
                <a:cxn ang="0">
                  <a:pos x="T0" y="T1"/>
                </a:cxn>
                <a:cxn ang="0">
                  <a:pos x="T2" y="T3"/>
                </a:cxn>
                <a:cxn ang="0">
                  <a:pos x="T4" y="T5"/>
                </a:cxn>
                <a:cxn ang="0">
                  <a:pos x="T6" y="T7"/>
                </a:cxn>
                <a:cxn ang="0">
                  <a:pos x="T8" y="T9"/>
                </a:cxn>
                <a:cxn ang="0">
                  <a:pos x="T10" y="T11"/>
                </a:cxn>
                <a:cxn ang="0">
                  <a:pos x="T12" y="T13"/>
                </a:cxn>
              </a:cxnLst>
              <a:rect l="0" t="0" r="r" b="b"/>
              <a:pathLst>
                <a:path w="1057" h="1054">
                  <a:moveTo>
                    <a:pt x="528" y="0"/>
                  </a:moveTo>
                  <a:lnTo>
                    <a:pt x="1057" y="527"/>
                  </a:lnTo>
                  <a:lnTo>
                    <a:pt x="528" y="1054"/>
                  </a:lnTo>
                  <a:lnTo>
                    <a:pt x="510" y="1037"/>
                  </a:lnTo>
                  <a:lnTo>
                    <a:pt x="0" y="527"/>
                  </a:lnTo>
                  <a:lnTo>
                    <a:pt x="510" y="17"/>
                  </a:lnTo>
                  <a:lnTo>
                    <a:pt x="528" y="0"/>
                  </a:lnTo>
                  <a:close/>
                </a:path>
              </a:pathLst>
            </a:custGeom>
            <a:solidFill>
              <a:srgbClr val="00B0F0"/>
            </a:solidFill>
            <a:ln w="0">
              <a:noFill/>
              <a:prstDash val="solid"/>
              <a:round/>
            </a:ln>
          </p:spPr>
          <p:txBody>
            <a:bodyPr vert="horz" wrap="square" lIns="128573" tIns="64286" rIns="128573" bIns="64286" numCol="1" anchor="t" anchorCtr="0" compatLnSpc="1"/>
            <a:lstStyle/>
            <a:p>
              <a:endParaRPr lang="zh-CN" altLang="en-US" sz="2000"/>
            </a:p>
          </p:txBody>
        </p:sp>
        <p:sp>
          <p:nvSpPr>
            <p:cNvPr id="7" name="Freeform 7"/>
            <p:cNvSpPr/>
            <p:nvPr/>
          </p:nvSpPr>
          <p:spPr bwMode="auto">
            <a:xfrm>
              <a:off x="3827737" y="5446419"/>
              <a:ext cx="560862" cy="558942"/>
            </a:xfrm>
            <a:custGeom>
              <a:avLst/>
              <a:gdLst>
                <a:gd name="T0" fmla="*/ 145 w 292"/>
                <a:gd name="T1" fmla="*/ 0 h 291"/>
                <a:gd name="T2" fmla="*/ 292 w 292"/>
                <a:gd name="T3" fmla="*/ 146 h 291"/>
                <a:gd name="T4" fmla="*/ 145 w 292"/>
                <a:gd name="T5" fmla="*/ 291 h 291"/>
                <a:gd name="T6" fmla="*/ 0 w 292"/>
                <a:gd name="T7" fmla="*/ 146 h 291"/>
                <a:gd name="T8" fmla="*/ 145 w 292"/>
                <a:gd name="T9" fmla="*/ 0 h 291"/>
              </a:gdLst>
              <a:ahLst/>
              <a:cxnLst>
                <a:cxn ang="0">
                  <a:pos x="T0" y="T1"/>
                </a:cxn>
                <a:cxn ang="0">
                  <a:pos x="T2" y="T3"/>
                </a:cxn>
                <a:cxn ang="0">
                  <a:pos x="T4" y="T5"/>
                </a:cxn>
                <a:cxn ang="0">
                  <a:pos x="T6" y="T7"/>
                </a:cxn>
                <a:cxn ang="0">
                  <a:pos x="T8" y="T9"/>
                </a:cxn>
              </a:cxnLst>
              <a:rect l="0" t="0" r="r" b="b"/>
              <a:pathLst>
                <a:path w="292" h="291">
                  <a:moveTo>
                    <a:pt x="145" y="0"/>
                  </a:moveTo>
                  <a:lnTo>
                    <a:pt x="292" y="146"/>
                  </a:lnTo>
                  <a:lnTo>
                    <a:pt x="145" y="291"/>
                  </a:lnTo>
                  <a:lnTo>
                    <a:pt x="0" y="146"/>
                  </a:lnTo>
                  <a:lnTo>
                    <a:pt x="145" y="0"/>
                  </a:lnTo>
                  <a:close/>
                </a:path>
              </a:pathLst>
            </a:custGeom>
            <a:solidFill>
              <a:srgbClr val="00B0F0"/>
            </a:solidFill>
            <a:ln w="0">
              <a:noFill/>
              <a:prstDash val="solid"/>
              <a:round/>
            </a:ln>
          </p:spPr>
          <p:txBody>
            <a:bodyPr vert="horz" wrap="square" lIns="128573" tIns="64286" rIns="128573" bIns="64286" numCol="1" anchor="t" anchorCtr="0" compatLnSpc="1"/>
            <a:lstStyle/>
            <a:p>
              <a:endParaRPr lang="zh-CN" altLang="en-US" sz="2000"/>
            </a:p>
          </p:txBody>
        </p:sp>
        <p:sp>
          <p:nvSpPr>
            <p:cNvPr id="8" name="Freeform 7"/>
            <p:cNvSpPr/>
            <p:nvPr/>
          </p:nvSpPr>
          <p:spPr bwMode="auto">
            <a:xfrm>
              <a:off x="4403209" y="558108"/>
              <a:ext cx="560862" cy="558942"/>
            </a:xfrm>
            <a:custGeom>
              <a:avLst/>
              <a:gdLst>
                <a:gd name="T0" fmla="*/ 145 w 292"/>
                <a:gd name="T1" fmla="*/ 0 h 291"/>
                <a:gd name="T2" fmla="*/ 292 w 292"/>
                <a:gd name="T3" fmla="*/ 146 h 291"/>
                <a:gd name="T4" fmla="*/ 145 w 292"/>
                <a:gd name="T5" fmla="*/ 291 h 291"/>
                <a:gd name="T6" fmla="*/ 0 w 292"/>
                <a:gd name="T7" fmla="*/ 146 h 291"/>
                <a:gd name="T8" fmla="*/ 145 w 292"/>
                <a:gd name="T9" fmla="*/ 0 h 291"/>
              </a:gdLst>
              <a:ahLst/>
              <a:cxnLst>
                <a:cxn ang="0">
                  <a:pos x="T0" y="T1"/>
                </a:cxn>
                <a:cxn ang="0">
                  <a:pos x="T2" y="T3"/>
                </a:cxn>
                <a:cxn ang="0">
                  <a:pos x="T4" y="T5"/>
                </a:cxn>
                <a:cxn ang="0">
                  <a:pos x="T6" y="T7"/>
                </a:cxn>
                <a:cxn ang="0">
                  <a:pos x="T8" y="T9"/>
                </a:cxn>
              </a:cxnLst>
              <a:rect l="0" t="0" r="r" b="b"/>
              <a:pathLst>
                <a:path w="292" h="291">
                  <a:moveTo>
                    <a:pt x="145" y="0"/>
                  </a:moveTo>
                  <a:lnTo>
                    <a:pt x="292" y="146"/>
                  </a:lnTo>
                  <a:lnTo>
                    <a:pt x="145" y="291"/>
                  </a:lnTo>
                  <a:lnTo>
                    <a:pt x="0" y="146"/>
                  </a:lnTo>
                  <a:lnTo>
                    <a:pt x="145" y="0"/>
                  </a:lnTo>
                  <a:close/>
                </a:path>
              </a:pathLst>
            </a:custGeom>
            <a:solidFill>
              <a:srgbClr val="00B0F0"/>
            </a:solidFill>
            <a:ln w="0">
              <a:noFill/>
              <a:prstDash val="solid"/>
              <a:round/>
            </a:ln>
          </p:spPr>
          <p:txBody>
            <a:bodyPr vert="horz" wrap="square" lIns="128573" tIns="64286" rIns="128573" bIns="64286" numCol="1" anchor="t" anchorCtr="0" compatLnSpc="1"/>
            <a:lstStyle/>
            <a:p>
              <a:endParaRPr lang="zh-CN" altLang="en-US" sz="2000"/>
            </a:p>
          </p:txBody>
        </p:sp>
        <p:sp>
          <p:nvSpPr>
            <p:cNvPr id="9" name="MH_Others_1"/>
            <p:cNvSpPr txBox="1"/>
            <p:nvPr>
              <p:custDataLst>
                <p:tags r:id="rId4"/>
              </p:custDataLst>
            </p:nvPr>
          </p:nvSpPr>
          <p:spPr>
            <a:xfrm>
              <a:off x="3148666" y="2329639"/>
              <a:ext cx="2873745" cy="1015534"/>
            </a:xfrm>
            <a:prstGeom prst="rect">
              <a:avLst/>
            </a:prstGeom>
            <a:noFill/>
          </p:spPr>
          <p:txBody>
            <a:bodyPr vert="horz" wrap="square" lIns="0" tIns="0" rIns="0" bIns="0" rtlCol="0" anchor="ctr" anchorCtr="0">
              <a:spAutoFit/>
            </a:bodyPr>
            <a:lstStyle/>
            <a:p>
              <a:pPr algn="ctr"/>
              <a:r>
                <a:rPr lang="zh-CN" altLang="en-US" sz="6600" b="1" dirty="0">
                  <a:solidFill>
                    <a:schemeClr val="bg1"/>
                  </a:solidFill>
                  <a:latin typeface="Arial" panose="020B0604020202020204" pitchFamily="34" charset="0"/>
                  <a:ea typeface="微软雅黑" panose="020B0503020204020204" pitchFamily="34" charset="-122"/>
                  <a:sym typeface="Arial" panose="020B0604020202020204" pitchFamily="34" charset="0"/>
                </a:rPr>
                <a:t>目  录</a:t>
              </a:r>
            </a:p>
          </p:txBody>
        </p:sp>
        <p:sp>
          <p:nvSpPr>
            <p:cNvPr id="10" name="MH_Others_2"/>
            <p:cNvSpPr txBox="1"/>
            <p:nvPr>
              <p:custDataLst>
                <p:tags r:id="rId5"/>
              </p:custDataLst>
            </p:nvPr>
          </p:nvSpPr>
          <p:spPr>
            <a:xfrm>
              <a:off x="3163180" y="3345206"/>
              <a:ext cx="2844716" cy="430887"/>
            </a:xfrm>
            <a:prstGeom prst="rect">
              <a:avLst/>
            </a:prstGeom>
            <a:noFill/>
          </p:spPr>
          <p:txBody>
            <a:bodyPr wrap="square" lIns="0" tIns="0" rIns="0" bIns="0">
              <a:spAutoFit/>
            </a:bodyPr>
            <a:lstStyle/>
            <a:p>
              <a:pPr algn="ctr">
                <a:defRPr/>
              </a:pPr>
              <a:r>
                <a:rPr lang="en-US" altLang="zh-CN"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1" name="组合 40"/>
          <p:cNvGrpSpPr/>
          <p:nvPr/>
        </p:nvGrpSpPr>
        <p:grpSpPr>
          <a:xfrm>
            <a:off x="5160789" y="1958383"/>
            <a:ext cx="5558931" cy="2913009"/>
            <a:chOff x="5359285" y="1137205"/>
            <a:chExt cx="6832715" cy="3823426"/>
          </a:xfrm>
        </p:grpSpPr>
        <p:sp>
          <p:nvSpPr>
            <p:cNvPr id="11" name="MH_SubTitle_1"/>
            <p:cNvSpPr txBox="1"/>
            <p:nvPr>
              <p:custDataLst>
                <p:tags r:id="rId3"/>
              </p:custDataLst>
            </p:nvPr>
          </p:nvSpPr>
          <p:spPr>
            <a:xfrm>
              <a:off x="9048195" y="1137205"/>
              <a:ext cx="3143805" cy="969522"/>
            </a:xfrm>
            <a:prstGeom prst="rect">
              <a:avLst/>
            </a:prstGeom>
            <a:noFill/>
          </p:spPr>
          <p:txBody>
            <a:bodyPr wrap="square" lIns="0" tIns="0" rIns="0" bIns="0" anchor="t" anchorCtr="0">
              <a:spAutoFit/>
            </a:bodyPr>
            <a:lstStyle/>
            <a:p>
              <a:r>
                <a:rPr lang="en-US" altLang="zh-CN" sz="24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Embedding</a:t>
              </a:r>
              <a:r>
                <a:rPr lang="zh-CN" altLang="en-US" sz="24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综述</a:t>
              </a:r>
              <a:endParaRPr lang="en-US" altLang="zh-CN" sz="32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a:p>
              <a:endParaRPr lang="en-US" altLang="zh-CN" sz="2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Freeform 7"/>
            <p:cNvSpPr/>
            <p:nvPr/>
          </p:nvSpPr>
          <p:spPr bwMode="auto">
            <a:xfrm>
              <a:off x="8807777" y="1290166"/>
              <a:ext cx="144000" cy="144000"/>
            </a:xfrm>
            <a:custGeom>
              <a:avLst/>
              <a:gdLst>
                <a:gd name="T0" fmla="*/ 145 w 292"/>
                <a:gd name="T1" fmla="*/ 0 h 291"/>
                <a:gd name="T2" fmla="*/ 292 w 292"/>
                <a:gd name="T3" fmla="*/ 146 h 291"/>
                <a:gd name="T4" fmla="*/ 145 w 292"/>
                <a:gd name="T5" fmla="*/ 291 h 291"/>
                <a:gd name="T6" fmla="*/ 0 w 292"/>
                <a:gd name="T7" fmla="*/ 146 h 291"/>
                <a:gd name="T8" fmla="*/ 145 w 292"/>
                <a:gd name="T9" fmla="*/ 0 h 291"/>
              </a:gdLst>
              <a:ahLst/>
              <a:cxnLst>
                <a:cxn ang="0">
                  <a:pos x="T0" y="T1"/>
                </a:cxn>
                <a:cxn ang="0">
                  <a:pos x="T2" y="T3"/>
                </a:cxn>
                <a:cxn ang="0">
                  <a:pos x="T4" y="T5"/>
                </a:cxn>
                <a:cxn ang="0">
                  <a:pos x="T6" y="T7"/>
                </a:cxn>
                <a:cxn ang="0">
                  <a:pos x="T8" y="T9"/>
                </a:cxn>
              </a:cxnLst>
              <a:rect l="0" t="0" r="r" b="b"/>
              <a:pathLst>
                <a:path w="292" h="291">
                  <a:moveTo>
                    <a:pt x="145" y="0"/>
                  </a:moveTo>
                  <a:lnTo>
                    <a:pt x="292" y="146"/>
                  </a:lnTo>
                  <a:lnTo>
                    <a:pt x="145" y="291"/>
                  </a:lnTo>
                  <a:lnTo>
                    <a:pt x="0" y="146"/>
                  </a:lnTo>
                  <a:lnTo>
                    <a:pt x="145" y="0"/>
                  </a:lnTo>
                  <a:close/>
                </a:path>
              </a:pathLst>
            </a:custGeom>
            <a:solidFill>
              <a:srgbClr val="00B0F0"/>
            </a:solidFill>
            <a:ln w="0">
              <a:noFill/>
              <a:prstDash val="solid"/>
              <a:round/>
            </a:ln>
          </p:spPr>
          <p:txBody>
            <a:bodyPr vert="horz" wrap="square" lIns="128573" tIns="64286" rIns="128573" bIns="64286" numCol="1" anchor="t" anchorCtr="0" compatLnSpc="1"/>
            <a:lstStyle/>
            <a:p>
              <a:endParaRPr lang="zh-CN" altLang="en-US" sz="2000"/>
            </a:p>
          </p:txBody>
        </p:sp>
        <p:sp>
          <p:nvSpPr>
            <p:cNvPr id="37" name="Freeform 7"/>
            <p:cNvSpPr/>
            <p:nvPr/>
          </p:nvSpPr>
          <p:spPr bwMode="auto">
            <a:xfrm>
              <a:off x="7120744" y="3026830"/>
              <a:ext cx="144000" cy="144000"/>
            </a:xfrm>
            <a:custGeom>
              <a:avLst/>
              <a:gdLst>
                <a:gd name="T0" fmla="*/ 145 w 292"/>
                <a:gd name="T1" fmla="*/ 0 h 291"/>
                <a:gd name="T2" fmla="*/ 292 w 292"/>
                <a:gd name="T3" fmla="*/ 146 h 291"/>
                <a:gd name="T4" fmla="*/ 145 w 292"/>
                <a:gd name="T5" fmla="*/ 291 h 291"/>
                <a:gd name="T6" fmla="*/ 0 w 292"/>
                <a:gd name="T7" fmla="*/ 146 h 291"/>
                <a:gd name="T8" fmla="*/ 145 w 292"/>
                <a:gd name="T9" fmla="*/ 0 h 291"/>
              </a:gdLst>
              <a:ahLst/>
              <a:cxnLst>
                <a:cxn ang="0">
                  <a:pos x="T0" y="T1"/>
                </a:cxn>
                <a:cxn ang="0">
                  <a:pos x="T2" y="T3"/>
                </a:cxn>
                <a:cxn ang="0">
                  <a:pos x="T4" y="T5"/>
                </a:cxn>
                <a:cxn ang="0">
                  <a:pos x="T6" y="T7"/>
                </a:cxn>
                <a:cxn ang="0">
                  <a:pos x="T8" y="T9"/>
                </a:cxn>
              </a:cxnLst>
              <a:rect l="0" t="0" r="r" b="b"/>
              <a:pathLst>
                <a:path w="292" h="291">
                  <a:moveTo>
                    <a:pt x="145" y="0"/>
                  </a:moveTo>
                  <a:lnTo>
                    <a:pt x="292" y="146"/>
                  </a:lnTo>
                  <a:lnTo>
                    <a:pt x="145" y="291"/>
                  </a:lnTo>
                  <a:lnTo>
                    <a:pt x="0" y="146"/>
                  </a:lnTo>
                  <a:lnTo>
                    <a:pt x="145" y="0"/>
                  </a:lnTo>
                  <a:close/>
                </a:path>
              </a:pathLst>
            </a:custGeom>
            <a:solidFill>
              <a:srgbClr val="00B0F0"/>
            </a:solidFill>
            <a:ln w="0">
              <a:noFill/>
              <a:prstDash val="solid"/>
              <a:round/>
            </a:ln>
          </p:spPr>
          <p:txBody>
            <a:bodyPr vert="horz" wrap="square" lIns="128573" tIns="64286" rIns="128573" bIns="64286" numCol="1" anchor="t" anchorCtr="0" compatLnSpc="1"/>
            <a:lstStyle/>
            <a:p>
              <a:endParaRPr lang="zh-CN" altLang="en-US" sz="2000"/>
            </a:p>
          </p:txBody>
        </p:sp>
        <p:sp>
          <p:nvSpPr>
            <p:cNvPr id="39" name="Freeform 7"/>
            <p:cNvSpPr/>
            <p:nvPr/>
          </p:nvSpPr>
          <p:spPr bwMode="auto">
            <a:xfrm>
              <a:off x="5359285" y="4816631"/>
              <a:ext cx="144000" cy="144000"/>
            </a:xfrm>
            <a:custGeom>
              <a:avLst/>
              <a:gdLst>
                <a:gd name="T0" fmla="*/ 145 w 292"/>
                <a:gd name="T1" fmla="*/ 0 h 291"/>
                <a:gd name="T2" fmla="*/ 292 w 292"/>
                <a:gd name="T3" fmla="*/ 146 h 291"/>
                <a:gd name="T4" fmla="*/ 145 w 292"/>
                <a:gd name="T5" fmla="*/ 291 h 291"/>
                <a:gd name="T6" fmla="*/ 0 w 292"/>
                <a:gd name="T7" fmla="*/ 146 h 291"/>
                <a:gd name="T8" fmla="*/ 145 w 292"/>
                <a:gd name="T9" fmla="*/ 0 h 291"/>
              </a:gdLst>
              <a:ahLst/>
              <a:cxnLst>
                <a:cxn ang="0">
                  <a:pos x="T0" y="T1"/>
                </a:cxn>
                <a:cxn ang="0">
                  <a:pos x="T2" y="T3"/>
                </a:cxn>
                <a:cxn ang="0">
                  <a:pos x="T4" y="T5"/>
                </a:cxn>
                <a:cxn ang="0">
                  <a:pos x="T6" y="T7"/>
                </a:cxn>
                <a:cxn ang="0">
                  <a:pos x="T8" y="T9"/>
                </a:cxn>
              </a:cxnLst>
              <a:rect l="0" t="0" r="r" b="b"/>
              <a:pathLst>
                <a:path w="292" h="291">
                  <a:moveTo>
                    <a:pt x="145" y="0"/>
                  </a:moveTo>
                  <a:lnTo>
                    <a:pt x="292" y="146"/>
                  </a:lnTo>
                  <a:lnTo>
                    <a:pt x="145" y="291"/>
                  </a:lnTo>
                  <a:lnTo>
                    <a:pt x="0" y="146"/>
                  </a:lnTo>
                  <a:lnTo>
                    <a:pt x="145" y="0"/>
                  </a:lnTo>
                  <a:close/>
                </a:path>
              </a:pathLst>
            </a:custGeom>
            <a:solidFill>
              <a:srgbClr val="00B0F0"/>
            </a:solidFill>
            <a:ln w="0">
              <a:noFill/>
              <a:prstDash val="solid"/>
              <a:round/>
            </a:ln>
          </p:spPr>
          <p:txBody>
            <a:bodyPr vert="horz" wrap="square" lIns="128573" tIns="64286" rIns="128573" bIns="64286" numCol="1" anchor="t" anchorCtr="0" compatLnSpc="1"/>
            <a:lstStyle/>
            <a:p>
              <a:endParaRPr lang="zh-CN" altLang="en-US" sz="2000"/>
            </a:p>
          </p:txBody>
        </p:sp>
      </p:grpSp>
      <p:pic>
        <p:nvPicPr>
          <p:cNvPr id="43" name="图片 42" descr="微信截图_20180530114741副本.png"/>
          <p:cNvPicPr>
            <a:picLocks noChangeAspect="1"/>
          </p:cNvPicPr>
          <p:nvPr/>
        </p:nvPicPr>
        <p:blipFill>
          <a:blip r:embed="rId7"/>
          <a:stretch>
            <a:fillRect/>
          </a:stretch>
        </p:blipFill>
        <p:spPr>
          <a:xfrm>
            <a:off x="1198920" y="2991505"/>
            <a:ext cx="2748244" cy="2736000"/>
          </a:xfrm>
          <a:prstGeom prst="rect">
            <a:avLst/>
          </a:prstGeom>
        </p:spPr>
      </p:pic>
      <p:sp>
        <p:nvSpPr>
          <p:cNvPr id="24" name="MH_SubTitle_1"/>
          <p:cNvSpPr txBox="1"/>
          <p:nvPr>
            <p:custDataLst>
              <p:tags r:id="rId1"/>
            </p:custDataLst>
          </p:nvPr>
        </p:nvSpPr>
        <p:spPr>
          <a:xfrm>
            <a:off x="6813942" y="3298004"/>
            <a:ext cx="4726893" cy="369332"/>
          </a:xfrm>
          <a:prstGeom prst="rect">
            <a:avLst/>
          </a:prstGeom>
          <a:noFill/>
        </p:spPr>
        <p:txBody>
          <a:bodyPr wrap="square" lIns="0" tIns="0" rIns="0" bIns="0" anchor="t" anchorCtr="0">
            <a:spAutoFit/>
          </a:bodyPr>
          <a:lstStyle/>
          <a:p>
            <a:r>
              <a:rPr lang="zh-CN" altLang="en-US" sz="2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从</a:t>
            </a:r>
            <a:r>
              <a:rPr lang="en-US" altLang="zh-CN" sz="2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Word2Vec</a:t>
            </a:r>
            <a:r>
              <a:rPr lang="zh-CN" altLang="en-US" sz="2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到</a:t>
            </a:r>
            <a:r>
              <a:rPr lang="en-US" altLang="zh-CN" sz="2400" dirty="0" err="1">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DeepWalk</a:t>
            </a:r>
            <a:endParaRPr lang="en-US" altLang="zh-CN" sz="2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MH_SubTitle_1"/>
          <p:cNvSpPr txBox="1"/>
          <p:nvPr>
            <p:custDataLst>
              <p:tags r:id="rId2"/>
            </p:custDataLst>
          </p:nvPr>
        </p:nvSpPr>
        <p:spPr>
          <a:xfrm>
            <a:off x="5366459" y="4658178"/>
            <a:ext cx="3587364" cy="369332"/>
          </a:xfrm>
          <a:prstGeom prst="rect">
            <a:avLst/>
          </a:prstGeom>
          <a:noFill/>
        </p:spPr>
        <p:txBody>
          <a:bodyPr wrap="square" lIns="0" tIns="0" rIns="0" bIns="0" anchor="t" anchorCtr="0">
            <a:spAutoFit/>
          </a:bodyPr>
          <a:lstStyle/>
          <a:p>
            <a:r>
              <a:rPr lang="en-US" altLang="zh-CN" sz="2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Embedding</a:t>
            </a:r>
            <a:r>
              <a:rPr lang="zh-CN" altLang="en-US" sz="2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的应用</a:t>
            </a:r>
            <a:endParaRPr lang="en-US" altLang="zh-CN" sz="2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593707633"/>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
          <p:cNvSpPr txBox="1"/>
          <p:nvPr/>
        </p:nvSpPr>
        <p:spPr>
          <a:xfrm>
            <a:off x="1895053" y="279515"/>
            <a:ext cx="8412729" cy="523220"/>
          </a:xfrm>
          <a:prstGeom prst="rect">
            <a:avLst/>
          </a:prstGeom>
          <a:noFill/>
          <a:effectLst/>
        </p:spPr>
        <p:txBody>
          <a:bodyPr wrap="square" rtlCol="0">
            <a:spAutoFit/>
          </a:bodyPr>
          <a:lstStyle/>
          <a:p>
            <a:r>
              <a:rPr lang="en-US" altLang="zh-CN" sz="2800" b="1" dirty="0">
                <a:solidFill>
                  <a:srgbClr val="00B0F0"/>
                </a:solidFill>
                <a:latin typeface="微软雅黑" panose="020B0503020204020204" pitchFamily="34" charset="-122"/>
              </a:rPr>
              <a:t>Skip-gram</a:t>
            </a:r>
            <a:r>
              <a:rPr lang="zh-CN" altLang="en-US" sz="2800" b="1" dirty="0">
                <a:solidFill>
                  <a:srgbClr val="00B0F0"/>
                </a:solidFill>
                <a:latin typeface="微软雅黑" panose="020B0503020204020204" pitchFamily="34" charset="-122"/>
              </a:rPr>
              <a:t>的原理</a:t>
            </a:r>
          </a:p>
        </p:txBody>
      </p:sp>
      <p:grpSp>
        <p:nvGrpSpPr>
          <p:cNvPr id="2" name="组合 1">
            <a:extLst>
              <a:ext uri="{FF2B5EF4-FFF2-40B4-BE49-F238E27FC236}">
                <a16:creationId xmlns:a16="http://schemas.microsoft.com/office/drawing/2014/main" id="{3D453964-39C9-4CA0-A72C-9B0D79B74852}"/>
              </a:ext>
            </a:extLst>
          </p:cNvPr>
          <p:cNvGrpSpPr/>
          <p:nvPr/>
        </p:nvGrpSpPr>
        <p:grpSpPr>
          <a:xfrm>
            <a:off x="826490" y="1164738"/>
            <a:ext cx="3503210" cy="425530"/>
            <a:chOff x="826490" y="1219614"/>
            <a:chExt cx="3503210" cy="425530"/>
          </a:xfrm>
        </p:grpSpPr>
        <p:sp>
          <p:nvSpPr>
            <p:cNvPr id="17" name="文本框 16">
              <a:extLst>
                <a:ext uri="{FF2B5EF4-FFF2-40B4-BE49-F238E27FC236}">
                  <a16:creationId xmlns:a16="http://schemas.microsoft.com/office/drawing/2014/main" id="{F244C707-6841-49E3-8EF2-875B3A255124}"/>
                </a:ext>
              </a:extLst>
            </p:cNvPr>
            <p:cNvSpPr txBox="1"/>
            <p:nvPr/>
          </p:nvSpPr>
          <p:spPr>
            <a:xfrm>
              <a:off x="826490" y="1219614"/>
              <a:ext cx="2176002" cy="369332"/>
            </a:xfrm>
            <a:prstGeom prst="rect">
              <a:avLst/>
            </a:prstGeom>
            <a:noFill/>
          </p:spPr>
          <p:txBody>
            <a:bodyPr wrap="square" rtlCol="0">
              <a:spAutoFit/>
            </a:bodyPr>
            <a:lstStyle/>
            <a:p>
              <a:r>
                <a:rPr lang="zh-CN" altLang="en-US" b="1" dirty="0"/>
                <a:t>输入层到隐含层：</a:t>
              </a:r>
              <a:endParaRPr lang="en-US" altLang="zh-CN" b="1" dirty="0">
                <a:solidFill>
                  <a:srgbClr val="000000"/>
                </a:solidFill>
              </a:endParaRPr>
            </a:p>
          </p:txBody>
        </p:sp>
        <p:graphicFrame>
          <p:nvGraphicFramePr>
            <p:cNvPr id="8" name="对象 7">
              <a:extLst>
                <a:ext uri="{FF2B5EF4-FFF2-40B4-BE49-F238E27FC236}">
                  <a16:creationId xmlns:a16="http://schemas.microsoft.com/office/drawing/2014/main" id="{007C8278-0C30-419B-97B9-C57A0DD42E92}"/>
                </a:ext>
              </a:extLst>
            </p:cNvPr>
            <p:cNvGraphicFramePr>
              <a:graphicFrameLocks noChangeAspect="1"/>
            </p:cNvGraphicFramePr>
            <p:nvPr>
              <p:extLst>
                <p:ext uri="{D42A27DB-BD31-4B8C-83A1-F6EECF244321}">
                  <p14:modId xmlns:p14="http://schemas.microsoft.com/office/powerpoint/2010/main" val="2640539455"/>
                </p:ext>
              </p:extLst>
            </p:nvPr>
          </p:nvGraphicFramePr>
          <p:xfrm>
            <a:off x="2905712" y="1243506"/>
            <a:ext cx="1423988" cy="401638"/>
          </p:xfrm>
          <a:graphic>
            <a:graphicData uri="http://schemas.openxmlformats.org/presentationml/2006/ole">
              <mc:AlternateContent xmlns:mc="http://schemas.openxmlformats.org/markup-compatibility/2006">
                <mc:Choice xmlns:v="urn:schemas-microsoft-com:vml" Requires="v">
                  <p:oleObj spid="_x0000_s6836" name="Equation" r:id="rId3" imgW="901440" imgH="253800" progId="Equation.DSMT4">
                    <p:embed/>
                  </p:oleObj>
                </mc:Choice>
                <mc:Fallback>
                  <p:oleObj name="Equation" r:id="rId3" imgW="901440" imgH="253800" progId="Equation.DSMT4">
                    <p:embed/>
                    <p:pic>
                      <p:nvPicPr>
                        <p:cNvPr id="8" name="对象 7">
                          <a:extLst>
                            <a:ext uri="{FF2B5EF4-FFF2-40B4-BE49-F238E27FC236}">
                              <a16:creationId xmlns:a16="http://schemas.microsoft.com/office/drawing/2014/main" id="{007C8278-0C30-419B-97B9-C57A0DD42E92}"/>
                            </a:ext>
                          </a:extLst>
                        </p:cNvPr>
                        <p:cNvPicPr/>
                        <p:nvPr/>
                      </p:nvPicPr>
                      <p:blipFill>
                        <a:blip r:embed="rId4"/>
                        <a:stretch>
                          <a:fillRect/>
                        </a:stretch>
                      </p:blipFill>
                      <p:spPr>
                        <a:xfrm>
                          <a:off x="2905712" y="1243506"/>
                          <a:ext cx="1423988" cy="401638"/>
                        </a:xfrm>
                        <a:prstGeom prst="rect">
                          <a:avLst/>
                        </a:prstGeom>
                      </p:spPr>
                    </p:pic>
                  </p:oleObj>
                </mc:Fallback>
              </mc:AlternateContent>
            </a:graphicData>
          </a:graphic>
        </p:graphicFrame>
      </p:grpSp>
      <p:sp>
        <p:nvSpPr>
          <p:cNvPr id="21" name="文本框 20">
            <a:extLst>
              <a:ext uri="{FF2B5EF4-FFF2-40B4-BE49-F238E27FC236}">
                <a16:creationId xmlns:a16="http://schemas.microsoft.com/office/drawing/2014/main" id="{A1F1C3C8-E255-4A2D-9B19-83DF871A717B}"/>
              </a:ext>
            </a:extLst>
          </p:cNvPr>
          <p:cNvSpPr txBox="1"/>
          <p:nvPr/>
        </p:nvSpPr>
        <p:spPr>
          <a:xfrm>
            <a:off x="826490" y="4969585"/>
            <a:ext cx="2176002" cy="369332"/>
          </a:xfrm>
          <a:prstGeom prst="rect">
            <a:avLst/>
          </a:prstGeom>
          <a:noFill/>
        </p:spPr>
        <p:txBody>
          <a:bodyPr wrap="square" rtlCol="0">
            <a:spAutoFit/>
          </a:bodyPr>
          <a:lstStyle/>
          <a:p>
            <a:r>
              <a:rPr lang="zh-CN" altLang="en-US" b="1" dirty="0"/>
              <a:t>更新权重：</a:t>
            </a:r>
            <a:endParaRPr lang="en-US" altLang="zh-CN" b="1" dirty="0">
              <a:solidFill>
                <a:srgbClr val="000000"/>
              </a:solidFill>
            </a:endParaRPr>
          </a:p>
        </p:txBody>
      </p:sp>
      <p:pic>
        <p:nvPicPr>
          <p:cNvPr id="10" name="图片 9">
            <a:extLst>
              <a:ext uri="{FF2B5EF4-FFF2-40B4-BE49-F238E27FC236}">
                <a16:creationId xmlns:a16="http://schemas.microsoft.com/office/drawing/2014/main" id="{9563F2CA-988B-4F48-8A2B-3DCD8BD5C4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5145" y="1206036"/>
            <a:ext cx="4852770" cy="4948131"/>
          </a:xfrm>
          <a:prstGeom prst="rect">
            <a:avLst/>
          </a:prstGeom>
        </p:spPr>
      </p:pic>
      <p:grpSp>
        <p:nvGrpSpPr>
          <p:cNvPr id="3" name="组合 2">
            <a:extLst>
              <a:ext uri="{FF2B5EF4-FFF2-40B4-BE49-F238E27FC236}">
                <a16:creationId xmlns:a16="http://schemas.microsoft.com/office/drawing/2014/main" id="{5EFF1AF3-F836-49E9-BEBF-AAE4B2DEC218}"/>
              </a:ext>
            </a:extLst>
          </p:cNvPr>
          <p:cNvGrpSpPr/>
          <p:nvPr/>
        </p:nvGrpSpPr>
        <p:grpSpPr>
          <a:xfrm>
            <a:off x="826490" y="1596519"/>
            <a:ext cx="6494060" cy="1282700"/>
            <a:chOff x="826490" y="1707593"/>
            <a:chExt cx="6494060" cy="1282700"/>
          </a:xfrm>
        </p:grpSpPr>
        <p:graphicFrame>
          <p:nvGraphicFramePr>
            <p:cNvPr id="19" name="对象 18">
              <a:extLst>
                <a:ext uri="{FF2B5EF4-FFF2-40B4-BE49-F238E27FC236}">
                  <a16:creationId xmlns:a16="http://schemas.microsoft.com/office/drawing/2014/main" id="{5AB47B0C-2FC7-46D5-92FF-4C231EB90D3C}"/>
                </a:ext>
              </a:extLst>
            </p:cNvPr>
            <p:cNvGraphicFramePr>
              <a:graphicFrameLocks noChangeAspect="1"/>
            </p:cNvGraphicFramePr>
            <p:nvPr>
              <p:extLst>
                <p:ext uri="{D42A27DB-BD31-4B8C-83A1-F6EECF244321}">
                  <p14:modId xmlns:p14="http://schemas.microsoft.com/office/powerpoint/2010/main" val="101609123"/>
                </p:ext>
              </p:extLst>
            </p:nvPr>
          </p:nvGraphicFramePr>
          <p:xfrm>
            <a:off x="2905712" y="1707593"/>
            <a:ext cx="4414838" cy="1282700"/>
          </p:xfrm>
          <a:graphic>
            <a:graphicData uri="http://schemas.openxmlformats.org/presentationml/2006/ole">
              <mc:AlternateContent xmlns:mc="http://schemas.openxmlformats.org/markup-compatibility/2006">
                <mc:Choice xmlns:v="urn:schemas-microsoft-com:vml" Requires="v">
                  <p:oleObj spid="_x0000_s6837" name="Equation" r:id="rId6" imgW="2793960" imgH="812520" progId="Equation.DSMT4">
                    <p:embed/>
                  </p:oleObj>
                </mc:Choice>
                <mc:Fallback>
                  <p:oleObj name="Equation" r:id="rId6" imgW="2793960" imgH="812520" progId="Equation.DSMT4">
                    <p:embed/>
                    <p:pic>
                      <p:nvPicPr>
                        <p:cNvPr id="19" name="对象 18">
                          <a:extLst>
                            <a:ext uri="{FF2B5EF4-FFF2-40B4-BE49-F238E27FC236}">
                              <a16:creationId xmlns:a16="http://schemas.microsoft.com/office/drawing/2014/main" id="{5AB47B0C-2FC7-46D5-92FF-4C231EB90D3C}"/>
                            </a:ext>
                          </a:extLst>
                        </p:cNvPr>
                        <p:cNvPicPr/>
                        <p:nvPr/>
                      </p:nvPicPr>
                      <p:blipFill>
                        <a:blip r:embed="rId7"/>
                        <a:stretch>
                          <a:fillRect/>
                        </a:stretch>
                      </p:blipFill>
                      <p:spPr>
                        <a:xfrm>
                          <a:off x="2905712" y="1707593"/>
                          <a:ext cx="4414838" cy="1282700"/>
                        </a:xfrm>
                        <a:prstGeom prst="rect">
                          <a:avLst/>
                        </a:prstGeom>
                      </p:spPr>
                    </p:pic>
                  </p:oleObj>
                </mc:Fallback>
              </mc:AlternateContent>
            </a:graphicData>
          </a:graphic>
        </p:graphicFrame>
        <p:sp>
          <p:nvSpPr>
            <p:cNvPr id="11" name="文本框 10">
              <a:extLst>
                <a:ext uri="{FF2B5EF4-FFF2-40B4-BE49-F238E27FC236}">
                  <a16:creationId xmlns:a16="http://schemas.microsoft.com/office/drawing/2014/main" id="{21885FF8-7355-4278-AD9B-31A48CC0D3A5}"/>
                </a:ext>
              </a:extLst>
            </p:cNvPr>
            <p:cNvSpPr txBox="1"/>
            <p:nvPr/>
          </p:nvSpPr>
          <p:spPr>
            <a:xfrm>
              <a:off x="826490" y="1898473"/>
              <a:ext cx="2176002" cy="369332"/>
            </a:xfrm>
            <a:prstGeom prst="rect">
              <a:avLst/>
            </a:prstGeom>
            <a:noFill/>
          </p:spPr>
          <p:txBody>
            <a:bodyPr wrap="square" rtlCol="0">
              <a:spAutoFit/>
            </a:bodyPr>
            <a:lstStyle/>
            <a:p>
              <a:r>
                <a:rPr lang="zh-CN" altLang="en-US" b="1" dirty="0"/>
                <a:t>隐含层到输出层：</a:t>
              </a:r>
              <a:endParaRPr lang="en-US" altLang="zh-CN" b="1" dirty="0">
                <a:solidFill>
                  <a:srgbClr val="000000"/>
                </a:solidFill>
              </a:endParaRPr>
            </a:p>
          </p:txBody>
        </p:sp>
      </p:grpSp>
      <p:grpSp>
        <p:nvGrpSpPr>
          <p:cNvPr id="4" name="组合 3">
            <a:extLst>
              <a:ext uri="{FF2B5EF4-FFF2-40B4-BE49-F238E27FC236}">
                <a16:creationId xmlns:a16="http://schemas.microsoft.com/office/drawing/2014/main" id="{A5B9796A-1350-4641-B11F-5B378BDE7703}"/>
              </a:ext>
            </a:extLst>
          </p:cNvPr>
          <p:cNvGrpSpPr/>
          <p:nvPr/>
        </p:nvGrpSpPr>
        <p:grpSpPr>
          <a:xfrm>
            <a:off x="826490" y="3070099"/>
            <a:ext cx="5370109" cy="2003309"/>
            <a:chOff x="826490" y="3220602"/>
            <a:chExt cx="5370109" cy="2003309"/>
          </a:xfrm>
        </p:grpSpPr>
        <p:sp>
          <p:nvSpPr>
            <p:cNvPr id="18" name="文本框 17">
              <a:extLst>
                <a:ext uri="{FF2B5EF4-FFF2-40B4-BE49-F238E27FC236}">
                  <a16:creationId xmlns:a16="http://schemas.microsoft.com/office/drawing/2014/main" id="{E73ED3DF-61A8-460F-AC5D-0CBE2F1A9C89}"/>
                </a:ext>
              </a:extLst>
            </p:cNvPr>
            <p:cNvSpPr txBox="1"/>
            <p:nvPr/>
          </p:nvSpPr>
          <p:spPr>
            <a:xfrm>
              <a:off x="826490" y="3220602"/>
              <a:ext cx="2176002" cy="369332"/>
            </a:xfrm>
            <a:prstGeom prst="rect">
              <a:avLst/>
            </a:prstGeom>
            <a:noFill/>
          </p:spPr>
          <p:txBody>
            <a:bodyPr wrap="square" rtlCol="0">
              <a:spAutoFit/>
            </a:bodyPr>
            <a:lstStyle/>
            <a:p>
              <a:r>
                <a:rPr lang="zh-CN" altLang="en-US" b="1" dirty="0"/>
                <a:t>损失函数：</a:t>
              </a:r>
              <a:endParaRPr lang="en-US" altLang="zh-CN" b="1" dirty="0">
                <a:solidFill>
                  <a:srgbClr val="000000"/>
                </a:solidFill>
              </a:endParaRPr>
            </a:p>
          </p:txBody>
        </p:sp>
        <p:graphicFrame>
          <p:nvGraphicFramePr>
            <p:cNvPr id="12" name="对象 11">
              <a:extLst>
                <a:ext uri="{FF2B5EF4-FFF2-40B4-BE49-F238E27FC236}">
                  <a16:creationId xmlns:a16="http://schemas.microsoft.com/office/drawing/2014/main" id="{98DF713B-4A11-4315-9682-ABC663D141E4}"/>
                </a:ext>
              </a:extLst>
            </p:cNvPr>
            <p:cNvGraphicFramePr>
              <a:graphicFrameLocks noChangeAspect="1"/>
            </p:cNvGraphicFramePr>
            <p:nvPr>
              <p:extLst>
                <p:ext uri="{D42A27DB-BD31-4B8C-83A1-F6EECF244321}">
                  <p14:modId xmlns:p14="http://schemas.microsoft.com/office/powerpoint/2010/main" val="4233694647"/>
                </p:ext>
              </p:extLst>
            </p:nvPr>
          </p:nvGraphicFramePr>
          <p:xfrm>
            <a:off x="2905712" y="3236361"/>
            <a:ext cx="3290887" cy="1987550"/>
          </p:xfrm>
          <a:graphic>
            <a:graphicData uri="http://schemas.openxmlformats.org/presentationml/2006/ole">
              <mc:AlternateContent xmlns:mc="http://schemas.openxmlformats.org/markup-compatibility/2006">
                <mc:Choice xmlns:v="urn:schemas-microsoft-com:vml" Requires="v">
                  <p:oleObj spid="_x0000_s6838" name="Equation" r:id="rId8" imgW="2082600" imgH="1257120" progId="Equation.DSMT4">
                    <p:embed/>
                  </p:oleObj>
                </mc:Choice>
                <mc:Fallback>
                  <p:oleObj name="Equation" r:id="rId8" imgW="2082600" imgH="1257120" progId="Equation.DSMT4">
                    <p:embed/>
                    <p:pic>
                      <p:nvPicPr>
                        <p:cNvPr id="19" name="对象 18">
                          <a:extLst>
                            <a:ext uri="{FF2B5EF4-FFF2-40B4-BE49-F238E27FC236}">
                              <a16:creationId xmlns:a16="http://schemas.microsoft.com/office/drawing/2014/main" id="{5AB47B0C-2FC7-46D5-92FF-4C231EB90D3C}"/>
                            </a:ext>
                          </a:extLst>
                        </p:cNvPr>
                        <p:cNvPicPr/>
                        <p:nvPr/>
                      </p:nvPicPr>
                      <p:blipFill>
                        <a:blip r:embed="rId9"/>
                        <a:stretch>
                          <a:fillRect/>
                        </a:stretch>
                      </p:blipFill>
                      <p:spPr>
                        <a:xfrm>
                          <a:off x="2905712" y="3236361"/>
                          <a:ext cx="3290887" cy="1987550"/>
                        </a:xfrm>
                        <a:prstGeom prst="rect">
                          <a:avLst/>
                        </a:prstGeom>
                      </p:spPr>
                    </p:pic>
                  </p:oleObj>
                </mc:Fallback>
              </mc:AlternateContent>
            </a:graphicData>
          </a:graphic>
        </p:graphicFrame>
      </p:grpSp>
      <p:graphicFrame>
        <p:nvGraphicFramePr>
          <p:cNvPr id="23" name="对象 22">
            <a:extLst>
              <a:ext uri="{FF2B5EF4-FFF2-40B4-BE49-F238E27FC236}">
                <a16:creationId xmlns:a16="http://schemas.microsoft.com/office/drawing/2014/main" id="{4533C017-D4A5-4E15-8C9F-59B13C72EF7B}"/>
              </a:ext>
            </a:extLst>
          </p:cNvPr>
          <p:cNvGraphicFramePr>
            <a:graphicFrameLocks noChangeAspect="1"/>
          </p:cNvGraphicFramePr>
          <p:nvPr>
            <p:extLst>
              <p:ext uri="{D42A27DB-BD31-4B8C-83A1-F6EECF244321}">
                <p14:modId xmlns:p14="http://schemas.microsoft.com/office/powerpoint/2010/main" val="4107147455"/>
              </p:ext>
            </p:extLst>
          </p:nvPr>
        </p:nvGraphicFramePr>
        <p:xfrm>
          <a:off x="1720129" y="5342958"/>
          <a:ext cx="7242175" cy="1492250"/>
        </p:xfrm>
        <a:graphic>
          <a:graphicData uri="http://schemas.openxmlformats.org/presentationml/2006/ole">
            <mc:AlternateContent xmlns:mc="http://schemas.openxmlformats.org/markup-compatibility/2006">
              <mc:Choice xmlns:v="urn:schemas-microsoft-com:vml" Requires="v">
                <p:oleObj spid="_x0000_s6839" name="Equation" r:id="rId10" imgW="4317840" imgH="888840" progId="Equation.DSMT4">
                  <p:embed/>
                </p:oleObj>
              </mc:Choice>
              <mc:Fallback>
                <p:oleObj name="Equation" r:id="rId10" imgW="4317840" imgH="888840" progId="Equation.DSMT4">
                  <p:embed/>
                  <p:pic>
                    <p:nvPicPr>
                      <p:cNvPr id="23" name="对象 22">
                        <a:extLst>
                          <a:ext uri="{FF2B5EF4-FFF2-40B4-BE49-F238E27FC236}">
                            <a16:creationId xmlns:a16="http://schemas.microsoft.com/office/drawing/2014/main" id="{4533C017-D4A5-4E15-8C9F-59B13C72EF7B}"/>
                          </a:ext>
                        </a:extLst>
                      </p:cNvPr>
                      <p:cNvPicPr/>
                      <p:nvPr/>
                    </p:nvPicPr>
                    <p:blipFill>
                      <a:blip r:embed="rId11"/>
                      <a:stretch>
                        <a:fillRect/>
                      </a:stretch>
                    </p:blipFill>
                    <p:spPr>
                      <a:xfrm>
                        <a:off x="1720129" y="5342958"/>
                        <a:ext cx="7242175" cy="1492250"/>
                      </a:xfrm>
                      <a:prstGeom prst="rect">
                        <a:avLst/>
                      </a:prstGeom>
                    </p:spPr>
                  </p:pic>
                </p:oleObj>
              </mc:Fallback>
            </mc:AlternateContent>
          </a:graphicData>
        </a:graphic>
      </p:graphicFrame>
    </p:spTree>
    <p:extLst>
      <p:ext uri="{BB962C8B-B14F-4D97-AF65-F5344CB8AC3E}">
        <p14:creationId xmlns:p14="http://schemas.microsoft.com/office/powerpoint/2010/main" val="171687753"/>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
          <p:cNvSpPr txBox="1"/>
          <p:nvPr/>
        </p:nvSpPr>
        <p:spPr>
          <a:xfrm>
            <a:off x="1895053" y="279515"/>
            <a:ext cx="8412729" cy="523220"/>
          </a:xfrm>
          <a:prstGeom prst="rect">
            <a:avLst/>
          </a:prstGeom>
          <a:noFill/>
          <a:effectLst/>
        </p:spPr>
        <p:txBody>
          <a:bodyPr wrap="square" rtlCol="0">
            <a:spAutoFit/>
          </a:bodyPr>
          <a:lstStyle/>
          <a:p>
            <a:r>
              <a:rPr lang="zh-CN" altLang="en-US" sz="2800" b="1" dirty="0">
                <a:solidFill>
                  <a:srgbClr val="00B0F0"/>
                </a:solidFill>
                <a:latin typeface="微软雅黑" panose="020B0503020204020204" pitchFamily="34" charset="-122"/>
              </a:rPr>
              <a:t>问题讨论</a:t>
            </a: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F244C707-6841-49E3-8EF2-875B3A255124}"/>
                  </a:ext>
                </a:extLst>
              </p:cNvPr>
              <p:cNvSpPr txBox="1"/>
              <p:nvPr/>
            </p:nvSpPr>
            <p:spPr>
              <a:xfrm>
                <a:off x="871460" y="1272090"/>
                <a:ext cx="8977077" cy="369332"/>
              </a:xfrm>
              <a:prstGeom prst="rect">
                <a:avLst/>
              </a:prstGeom>
              <a:noFill/>
            </p:spPr>
            <p:txBody>
              <a:bodyPr wrap="square" rtlCol="0">
                <a:spAutoFit/>
              </a:bodyPr>
              <a:lstStyle/>
              <a:p>
                <a:r>
                  <a:rPr lang="zh-CN" altLang="en-US" b="1" dirty="0"/>
                  <a:t>那么问题来了，我们能把输出矩阵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𝑉</m:t>
                        </m:r>
                      </m:sub>
                      <m:sup>
                        <m:r>
                          <a:rPr lang="en-US" altLang="zh-CN" b="0" i="1" smtClean="0">
                            <a:latin typeface="Cambria Math" panose="02040503050406030204" pitchFamily="18" charset="0"/>
                          </a:rPr>
                          <m:t>′</m:t>
                        </m:r>
                      </m:sup>
                    </m:sSubSup>
                  </m:oMath>
                </a14:m>
                <a:r>
                  <a:rPr lang="en-US" altLang="zh-CN" b="1" dirty="0"/>
                  <a:t> </a:t>
                </a:r>
                <a:r>
                  <a:rPr lang="zh-CN" altLang="en-US" b="1" dirty="0"/>
                  <a:t>的列向量当作</a:t>
                </a:r>
                <a:r>
                  <a:rPr lang="en-US" altLang="zh-CN" b="1" dirty="0"/>
                  <a:t>word</a:t>
                </a:r>
                <a:r>
                  <a:rPr lang="zh-CN" altLang="en-US" b="1" dirty="0"/>
                  <a:t>的</a:t>
                </a:r>
                <a:r>
                  <a:rPr lang="en-US" altLang="zh-CN" b="1" dirty="0"/>
                  <a:t>vector</a:t>
                </a:r>
                <a:r>
                  <a:rPr lang="zh-CN" altLang="en-US" b="1" dirty="0"/>
                  <a:t>表达吗？</a:t>
                </a:r>
                <a:endParaRPr lang="en-US" altLang="zh-CN" b="1" dirty="0">
                  <a:solidFill>
                    <a:srgbClr val="000000"/>
                  </a:solidFill>
                </a:endParaRPr>
              </a:p>
            </p:txBody>
          </p:sp>
        </mc:Choice>
        <mc:Fallback xmlns="">
          <p:sp>
            <p:nvSpPr>
              <p:cNvPr id="17" name="文本框 16">
                <a:extLst>
                  <a:ext uri="{FF2B5EF4-FFF2-40B4-BE49-F238E27FC236}">
                    <a16:creationId xmlns:a16="http://schemas.microsoft.com/office/drawing/2014/main" id="{F244C707-6841-49E3-8EF2-875B3A255124}"/>
                  </a:ext>
                </a:extLst>
              </p:cNvPr>
              <p:cNvSpPr txBox="1">
                <a:spLocks noRot="1" noChangeAspect="1" noMove="1" noResize="1" noEditPoints="1" noAdjustHandles="1" noChangeArrowheads="1" noChangeShapeType="1" noTextEdit="1"/>
              </p:cNvSpPr>
              <p:nvPr/>
            </p:nvSpPr>
            <p:spPr>
              <a:xfrm>
                <a:off x="871460" y="1272090"/>
                <a:ext cx="8977077" cy="369332"/>
              </a:xfrm>
              <a:prstGeom prst="rect">
                <a:avLst/>
              </a:prstGeom>
              <a:blipFill>
                <a:blip r:embed="rId3"/>
                <a:stretch>
                  <a:fillRect l="-611" t="-10000" b="-26667"/>
                </a:stretch>
              </a:blipFill>
            </p:spPr>
            <p:txBody>
              <a:bodyPr/>
              <a:lstStyle/>
              <a:p>
                <a:r>
                  <a:rPr lang="zh-CN" altLang="en-US">
                    <a:noFill/>
                  </a:rPr>
                  <a:t> </a:t>
                </a:r>
              </a:p>
            </p:txBody>
          </p:sp>
        </mc:Fallback>
      </mc:AlternateContent>
      <p:pic>
        <p:nvPicPr>
          <p:cNvPr id="20" name="图片 19">
            <a:extLst>
              <a:ext uri="{FF2B5EF4-FFF2-40B4-BE49-F238E27FC236}">
                <a16:creationId xmlns:a16="http://schemas.microsoft.com/office/drawing/2014/main" id="{D34D7B0B-84D4-4A7B-98DE-AADD31C55FC3}"/>
              </a:ext>
            </a:extLst>
          </p:cNvPr>
          <p:cNvPicPr>
            <a:picLocks noChangeAspect="1"/>
          </p:cNvPicPr>
          <p:nvPr/>
        </p:nvPicPr>
        <p:blipFill>
          <a:blip r:embed="rId4"/>
          <a:stretch>
            <a:fillRect/>
          </a:stretch>
        </p:blipFill>
        <p:spPr>
          <a:xfrm>
            <a:off x="2580524" y="2110777"/>
            <a:ext cx="7030951" cy="4065169"/>
          </a:xfrm>
          <a:prstGeom prst="rect">
            <a:avLst/>
          </a:prstGeom>
        </p:spPr>
      </p:pic>
    </p:spTree>
    <p:extLst>
      <p:ext uri="{BB962C8B-B14F-4D97-AF65-F5344CB8AC3E}">
        <p14:creationId xmlns:p14="http://schemas.microsoft.com/office/powerpoint/2010/main" val="225749530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
          <p:cNvSpPr txBox="1"/>
          <p:nvPr/>
        </p:nvSpPr>
        <p:spPr>
          <a:xfrm>
            <a:off x="1895053" y="279515"/>
            <a:ext cx="8412729" cy="523220"/>
          </a:xfrm>
          <a:prstGeom prst="rect">
            <a:avLst/>
          </a:prstGeom>
          <a:noFill/>
          <a:effectLst/>
        </p:spPr>
        <p:txBody>
          <a:bodyPr wrap="square" rtlCol="0">
            <a:spAutoFit/>
          </a:bodyPr>
          <a:lstStyle/>
          <a:p>
            <a:r>
              <a:rPr lang="zh-CN" altLang="en-US" sz="2800" b="1" dirty="0">
                <a:solidFill>
                  <a:srgbClr val="00B0F0"/>
                </a:solidFill>
                <a:latin typeface="微软雅黑" panose="020B0503020204020204" pitchFamily="34" charset="-122"/>
              </a:rPr>
              <a:t>从</a:t>
            </a:r>
            <a:r>
              <a:rPr lang="en-US" altLang="zh-CN" sz="2800" b="1" dirty="0">
                <a:solidFill>
                  <a:srgbClr val="00B0F0"/>
                </a:solidFill>
                <a:latin typeface="微软雅黑" panose="020B0503020204020204" pitchFamily="34" charset="-122"/>
              </a:rPr>
              <a:t>word2vec</a:t>
            </a:r>
            <a:r>
              <a:rPr lang="zh-CN" altLang="en-US" sz="2800" b="1" dirty="0">
                <a:solidFill>
                  <a:srgbClr val="00B0F0"/>
                </a:solidFill>
                <a:latin typeface="微软雅黑" panose="020B0503020204020204" pitchFamily="34" charset="-122"/>
              </a:rPr>
              <a:t>到</a:t>
            </a:r>
            <a:r>
              <a:rPr lang="en-US" altLang="zh-CN" sz="2800" b="1" dirty="0">
                <a:solidFill>
                  <a:srgbClr val="00B0F0"/>
                </a:solidFill>
                <a:latin typeface="微软雅黑" panose="020B0503020204020204" pitchFamily="34" charset="-122"/>
              </a:rPr>
              <a:t>item2vec</a:t>
            </a:r>
            <a:endParaRPr lang="zh-CN" altLang="en-US" sz="2800" b="1" dirty="0">
              <a:solidFill>
                <a:srgbClr val="00B0F0"/>
              </a:solidFill>
              <a:latin typeface="微软雅黑" panose="020B0503020204020204" pitchFamily="34" charset="-122"/>
            </a:endParaRPr>
          </a:p>
        </p:txBody>
      </p:sp>
      <p:sp>
        <p:nvSpPr>
          <p:cNvPr id="3" name="文本框 2">
            <a:extLst>
              <a:ext uri="{FF2B5EF4-FFF2-40B4-BE49-F238E27FC236}">
                <a16:creationId xmlns:a16="http://schemas.microsoft.com/office/drawing/2014/main" id="{AEEFECF5-BBE0-41F8-9073-8A73697EE0FB}"/>
              </a:ext>
            </a:extLst>
          </p:cNvPr>
          <p:cNvSpPr txBox="1"/>
          <p:nvPr/>
        </p:nvSpPr>
        <p:spPr>
          <a:xfrm>
            <a:off x="1102252" y="1181830"/>
            <a:ext cx="10140371" cy="1704954"/>
          </a:xfrm>
          <a:prstGeom prst="rect">
            <a:avLst/>
          </a:prstGeom>
          <a:noFill/>
        </p:spPr>
        <p:txBody>
          <a:bodyPr wrap="square" rtlCol="0">
            <a:spAutoFit/>
          </a:bodyPr>
          <a:lstStyle/>
          <a:p>
            <a:pPr algn="just">
              <a:lnSpc>
                <a:spcPct val="150000"/>
              </a:lnSpc>
            </a:pPr>
            <a:r>
              <a:rPr lang="en-US" altLang="zh-CN" dirty="0"/>
              <a:t>word2vec</a:t>
            </a:r>
            <a:r>
              <a:rPr lang="zh-CN" altLang="en-US" dirty="0"/>
              <a:t>诞生后，</a:t>
            </a:r>
            <a:r>
              <a:rPr lang="en-US" altLang="zh-CN" b="1" dirty="0"/>
              <a:t>embedding</a:t>
            </a:r>
            <a:r>
              <a:rPr lang="zh-CN" altLang="en-US" b="1" dirty="0"/>
              <a:t>思想</a:t>
            </a:r>
            <a:r>
              <a:rPr lang="zh-CN" altLang="en-US" dirty="0"/>
              <a:t>迅速从</a:t>
            </a:r>
            <a:r>
              <a:rPr lang="en-US" altLang="zh-CN" dirty="0"/>
              <a:t>NLP</a:t>
            </a:r>
            <a:r>
              <a:rPr lang="zh-CN" altLang="en-US" dirty="0"/>
              <a:t>领域扩散到几乎所有机器学习的领域，我们既然可以对一个</a:t>
            </a:r>
            <a:r>
              <a:rPr lang="zh-CN" altLang="en-US" b="1" dirty="0"/>
              <a:t>序列</a:t>
            </a:r>
            <a:r>
              <a:rPr lang="zh-CN" altLang="en-US" dirty="0"/>
              <a:t>中的词进行</a:t>
            </a:r>
            <a:r>
              <a:rPr lang="en-US" altLang="zh-CN" dirty="0"/>
              <a:t>embedding</a:t>
            </a:r>
            <a:r>
              <a:rPr lang="zh-CN" altLang="en-US" dirty="0"/>
              <a:t>，那自然可以对用户购买序列中的一个商品，用户观看序列中的一个电影进行</a:t>
            </a:r>
            <a:r>
              <a:rPr lang="en-US" altLang="zh-CN" dirty="0"/>
              <a:t>embedding</a:t>
            </a:r>
            <a:r>
              <a:rPr lang="zh-CN" altLang="en-US" dirty="0"/>
              <a:t>。而广告、推荐、搜索等领域用户数据的稀疏性几乎必然要求在构建</a:t>
            </a:r>
            <a:r>
              <a:rPr lang="en-US" altLang="zh-CN" dirty="0"/>
              <a:t>DNN</a:t>
            </a:r>
            <a:r>
              <a:rPr lang="zh-CN" altLang="en-US" dirty="0"/>
              <a:t>之前对</a:t>
            </a:r>
            <a:r>
              <a:rPr lang="en-US" altLang="zh-CN" dirty="0"/>
              <a:t>user</a:t>
            </a:r>
            <a:r>
              <a:rPr lang="zh-CN" altLang="en-US" dirty="0"/>
              <a:t>和</a:t>
            </a:r>
            <a:r>
              <a:rPr lang="en-US" altLang="zh-CN" dirty="0"/>
              <a:t>item</a:t>
            </a:r>
            <a:r>
              <a:rPr lang="zh-CN" altLang="en-US" dirty="0"/>
              <a:t>进行</a:t>
            </a:r>
            <a:r>
              <a:rPr lang="en-US" altLang="zh-CN" dirty="0"/>
              <a:t>embedding</a:t>
            </a:r>
            <a:r>
              <a:rPr lang="zh-CN" altLang="en-US" dirty="0"/>
              <a:t>后才能进行有效的训练。</a:t>
            </a:r>
            <a:endParaRPr lang="en-US" altLang="zh-CN" dirty="0">
              <a:solidFill>
                <a:srgbClr val="000000"/>
              </a:solidFill>
            </a:endParaRPr>
          </a:p>
        </p:txBody>
      </p:sp>
      <p:sp>
        <p:nvSpPr>
          <p:cNvPr id="8" name="文本框 7">
            <a:extLst>
              <a:ext uri="{FF2B5EF4-FFF2-40B4-BE49-F238E27FC236}">
                <a16:creationId xmlns:a16="http://schemas.microsoft.com/office/drawing/2014/main" id="{5EAA21C8-CEA2-4320-98E9-03758010E9F3}"/>
              </a:ext>
            </a:extLst>
          </p:cNvPr>
          <p:cNvSpPr txBox="1"/>
          <p:nvPr/>
        </p:nvSpPr>
        <p:spPr>
          <a:xfrm>
            <a:off x="1102252" y="4836838"/>
            <a:ext cx="3227119" cy="839332"/>
          </a:xfrm>
          <a:prstGeom prst="rect">
            <a:avLst/>
          </a:prstGeom>
          <a:noFill/>
        </p:spPr>
        <p:txBody>
          <a:bodyPr wrap="square" rtlCol="0">
            <a:spAutoFit/>
          </a:bodyPr>
          <a:lstStyle/>
          <a:p>
            <a:r>
              <a:rPr lang="en-US" altLang="zh-CN" b="1" dirty="0">
                <a:solidFill>
                  <a:srgbClr val="000000"/>
                </a:solidFill>
              </a:rPr>
              <a:t>word2vec</a:t>
            </a:r>
            <a:r>
              <a:rPr lang="zh-CN" altLang="en-US" b="1" dirty="0">
                <a:solidFill>
                  <a:srgbClr val="000000"/>
                </a:solidFill>
              </a:rPr>
              <a:t>常用算法包：</a:t>
            </a:r>
            <a:endParaRPr lang="en-US" altLang="zh-CN" b="1" dirty="0">
              <a:solidFill>
                <a:srgbClr val="000000"/>
              </a:solidFill>
            </a:endParaRPr>
          </a:p>
          <a:p>
            <a:pPr>
              <a:lnSpc>
                <a:spcPct val="200000"/>
              </a:lnSpc>
            </a:pPr>
            <a:r>
              <a:rPr lang="en-US" altLang="zh-CN" dirty="0" err="1">
                <a:solidFill>
                  <a:srgbClr val="000000"/>
                </a:solidFill>
              </a:rPr>
              <a:t>gensim</a:t>
            </a:r>
            <a:r>
              <a:rPr lang="zh-CN" altLang="en-US" dirty="0">
                <a:solidFill>
                  <a:srgbClr val="000000"/>
                </a:solidFill>
              </a:rPr>
              <a:t>、</a:t>
            </a:r>
            <a:r>
              <a:rPr lang="en-US" altLang="zh-CN" dirty="0" err="1">
                <a:solidFill>
                  <a:srgbClr val="000000"/>
                </a:solidFill>
              </a:rPr>
              <a:t>fasttext</a:t>
            </a:r>
            <a:endParaRPr lang="en-US" altLang="zh-CN" dirty="0">
              <a:solidFill>
                <a:srgbClr val="000000"/>
              </a:solidFill>
            </a:endParaRPr>
          </a:p>
        </p:txBody>
      </p:sp>
      <p:grpSp>
        <p:nvGrpSpPr>
          <p:cNvPr id="2" name="组合 1">
            <a:extLst>
              <a:ext uri="{FF2B5EF4-FFF2-40B4-BE49-F238E27FC236}">
                <a16:creationId xmlns:a16="http://schemas.microsoft.com/office/drawing/2014/main" id="{AB03779C-483F-40FB-952E-2470C46BDEBF}"/>
              </a:ext>
            </a:extLst>
          </p:cNvPr>
          <p:cNvGrpSpPr/>
          <p:nvPr/>
        </p:nvGrpSpPr>
        <p:grpSpPr>
          <a:xfrm>
            <a:off x="5838408" y="4984724"/>
            <a:ext cx="4625224" cy="523220"/>
            <a:chOff x="5370128" y="4876584"/>
            <a:chExt cx="4625224" cy="523220"/>
          </a:xfrm>
        </p:grpSpPr>
        <p:grpSp>
          <p:nvGrpSpPr>
            <p:cNvPr id="10" name="组合 9">
              <a:extLst>
                <a:ext uri="{FF2B5EF4-FFF2-40B4-BE49-F238E27FC236}">
                  <a16:creationId xmlns:a16="http://schemas.microsoft.com/office/drawing/2014/main" id="{FC13CAFB-2273-418A-8DE2-4F87B82D929B}"/>
                </a:ext>
              </a:extLst>
            </p:cNvPr>
            <p:cNvGrpSpPr/>
            <p:nvPr/>
          </p:nvGrpSpPr>
          <p:grpSpPr>
            <a:xfrm>
              <a:off x="5370128" y="4876584"/>
              <a:ext cx="2062931" cy="523220"/>
              <a:chOff x="5087377" y="1485773"/>
              <a:chExt cx="2467666" cy="586724"/>
            </a:xfrm>
          </p:grpSpPr>
          <p:pic>
            <p:nvPicPr>
              <p:cNvPr id="11" name="图片 10">
                <a:extLst>
                  <a:ext uri="{FF2B5EF4-FFF2-40B4-BE49-F238E27FC236}">
                    <a16:creationId xmlns:a16="http://schemas.microsoft.com/office/drawing/2014/main" id="{EBAE44B3-E759-44B4-A16A-54DB306CFF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8510" y="1485773"/>
                <a:ext cx="1726533" cy="535444"/>
              </a:xfrm>
              <a:prstGeom prst="rect">
                <a:avLst/>
              </a:prstGeom>
            </p:spPr>
          </p:pic>
          <p:pic>
            <p:nvPicPr>
              <p:cNvPr id="12" name="图片 11">
                <a:extLst>
                  <a:ext uri="{FF2B5EF4-FFF2-40B4-BE49-F238E27FC236}">
                    <a16:creationId xmlns:a16="http://schemas.microsoft.com/office/drawing/2014/main" id="{C449573A-488B-400C-A642-D180BC7091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7377" y="1508582"/>
                <a:ext cx="563915" cy="563915"/>
              </a:xfrm>
              <a:prstGeom prst="rect">
                <a:avLst/>
              </a:prstGeom>
            </p:spPr>
          </p:pic>
        </p:grpSp>
        <p:pic>
          <p:nvPicPr>
            <p:cNvPr id="13" name="图片 12">
              <a:extLst>
                <a:ext uri="{FF2B5EF4-FFF2-40B4-BE49-F238E27FC236}">
                  <a16:creationId xmlns:a16="http://schemas.microsoft.com/office/drawing/2014/main" id="{6AD7604C-97CB-4490-BB52-FB2ED4553F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32552" y="4896924"/>
              <a:ext cx="1662800" cy="382708"/>
            </a:xfrm>
            <a:prstGeom prst="rect">
              <a:avLst/>
            </a:prstGeom>
          </p:spPr>
        </p:pic>
      </p:grpSp>
      <p:grpSp>
        <p:nvGrpSpPr>
          <p:cNvPr id="19" name="组合 18">
            <a:extLst>
              <a:ext uri="{FF2B5EF4-FFF2-40B4-BE49-F238E27FC236}">
                <a16:creationId xmlns:a16="http://schemas.microsoft.com/office/drawing/2014/main" id="{37BB5C58-48D1-42EC-BEB9-FFA9B9E89FDA}"/>
              </a:ext>
            </a:extLst>
          </p:cNvPr>
          <p:cNvGrpSpPr/>
          <p:nvPr/>
        </p:nvGrpSpPr>
        <p:grpSpPr>
          <a:xfrm>
            <a:off x="2258038" y="3502482"/>
            <a:ext cx="7632164" cy="649590"/>
            <a:chOff x="2279918" y="3142735"/>
            <a:chExt cx="7632164" cy="649590"/>
          </a:xfrm>
        </p:grpSpPr>
        <p:sp>
          <p:nvSpPr>
            <p:cNvPr id="5" name="矩形: 圆角 4">
              <a:extLst>
                <a:ext uri="{FF2B5EF4-FFF2-40B4-BE49-F238E27FC236}">
                  <a16:creationId xmlns:a16="http://schemas.microsoft.com/office/drawing/2014/main" id="{324F392B-308E-454C-8447-15A67E3F323D}"/>
                </a:ext>
              </a:extLst>
            </p:cNvPr>
            <p:cNvSpPr/>
            <p:nvPr/>
          </p:nvSpPr>
          <p:spPr>
            <a:xfrm>
              <a:off x="2279918" y="3142735"/>
              <a:ext cx="2638269" cy="6495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应用领域上的拓展</a:t>
              </a:r>
              <a:endParaRPr lang="en-US" altLang="zh-CN" sz="2000" b="1" dirty="0">
                <a:solidFill>
                  <a:schemeClr val="tx1"/>
                </a:solidFill>
              </a:endParaRPr>
            </a:p>
          </p:txBody>
        </p:sp>
        <p:sp>
          <p:nvSpPr>
            <p:cNvPr id="15" name="矩形: 圆角 14">
              <a:extLst>
                <a:ext uri="{FF2B5EF4-FFF2-40B4-BE49-F238E27FC236}">
                  <a16:creationId xmlns:a16="http://schemas.microsoft.com/office/drawing/2014/main" id="{6A24EA28-D7AC-4984-B1FD-967126F44B8A}"/>
                </a:ext>
              </a:extLst>
            </p:cNvPr>
            <p:cNvSpPr/>
            <p:nvPr/>
          </p:nvSpPr>
          <p:spPr>
            <a:xfrm>
              <a:off x="7040455" y="3142735"/>
              <a:ext cx="2871627" cy="6495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万物皆可</a:t>
              </a:r>
              <a:r>
                <a:rPr lang="en-US" altLang="zh-CN" sz="2000" b="1" dirty="0">
                  <a:solidFill>
                    <a:schemeClr val="tx1"/>
                  </a:solidFill>
                </a:rPr>
                <a:t>Embedding</a:t>
              </a:r>
            </a:p>
          </p:txBody>
        </p:sp>
        <p:cxnSp>
          <p:nvCxnSpPr>
            <p:cNvPr id="16" name="直接箭头连接符 15">
              <a:extLst>
                <a:ext uri="{FF2B5EF4-FFF2-40B4-BE49-F238E27FC236}">
                  <a16:creationId xmlns:a16="http://schemas.microsoft.com/office/drawing/2014/main" id="{372CCF45-988D-4D7D-BC6F-444EACDFFB9F}"/>
                </a:ext>
              </a:extLst>
            </p:cNvPr>
            <p:cNvCxnSpPr>
              <a:cxnSpLocks/>
              <a:stCxn id="5" idx="3"/>
              <a:endCxn id="15" idx="1"/>
            </p:cNvCxnSpPr>
            <p:nvPr/>
          </p:nvCxnSpPr>
          <p:spPr>
            <a:xfrm>
              <a:off x="4918187" y="3467530"/>
              <a:ext cx="2122268" cy="0"/>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159071"/>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
          <p:cNvSpPr txBox="1"/>
          <p:nvPr/>
        </p:nvSpPr>
        <p:spPr>
          <a:xfrm>
            <a:off x="1895053" y="279515"/>
            <a:ext cx="8412729" cy="523220"/>
          </a:xfrm>
          <a:prstGeom prst="rect">
            <a:avLst/>
          </a:prstGeom>
          <a:noFill/>
          <a:effectLst/>
        </p:spPr>
        <p:txBody>
          <a:bodyPr wrap="square" rtlCol="0">
            <a:spAutoFit/>
          </a:bodyPr>
          <a:lstStyle/>
          <a:p>
            <a:r>
              <a:rPr lang="en-US" altLang="zh-CN" sz="2800" b="1" dirty="0" err="1">
                <a:solidFill>
                  <a:srgbClr val="00B0F0"/>
                </a:solidFill>
                <a:latin typeface="微软雅黑" panose="020B0503020204020204" pitchFamily="34" charset="-122"/>
              </a:rPr>
              <a:t>DeepWalk</a:t>
            </a:r>
            <a:r>
              <a:rPr lang="zh-CN" altLang="en-US" sz="2800" b="1" dirty="0">
                <a:solidFill>
                  <a:srgbClr val="00B0F0"/>
                </a:solidFill>
                <a:latin typeface="微软雅黑" panose="020B0503020204020204" pitchFamily="34" charset="-122"/>
              </a:rPr>
              <a:t>算法</a:t>
            </a:r>
          </a:p>
        </p:txBody>
      </p:sp>
      <p:sp>
        <p:nvSpPr>
          <p:cNvPr id="42" name="文本框 41"/>
          <p:cNvSpPr txBox="1"/>
          <p:nvPr/>
        </p:nvSpPr>
        <p:spPr>
          <a:xfrm>
            <a:off x="1185134" y="1068661"/>
            <a:ext cx="10147429" cy="116826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b="1" dirty="0"/>
              <a:t>主要思想：</a:t>
            </a:r>
            <a:endParaRPr lang="en-US" altLang="zh-CN" b="1" dirty="0"/>
          </a:p>
          <a:p>
            <a:pPr algn="just">
              <a:lnSpc>
                <a:spcPct val="125000"/>
              </a:lnSpc>
            </a:pPr>
            <a:r>
              <a:rPr lang="zh-CN" altLang="en-US" dirty="0">
                <a:solidFill>
                  <a:srgbClr val="000000"/>
                </a:solidFill>
              </a:rPr>
              <a:t>在由物品组成的图结构上进行随机游走，产生大量</a:t>
            </a:r>
            <a:r>
              <a:rPr lang="zh-CN" altLang="en-US" b="1" dirty="0">
                <a:solidFill>
                  <a:srgbClr val="000000"/>
                </a:solidFill>
              </a:rPr>
              <a:t>物品序列</a:t>
            </a:r>
            <a:r>
              <a:rPr lang="zh-CN" altLang="en-US" dirty="0">
                <a:solidFill>
                  <a:srgbClr val="000000"/>
                </a:solidFill>
              </a:rPr>
              <a:t>，然后将这些物品序列作为训练样本输入</a:t>
            </a:r>
            <a:r>
              <a:rPr lang="en-US" altLang="zh-CN" dirty="0">
                <a:solidFill>
                  <a:srgbClr val="000000"/>
                </a:solidFill>
              </a:rPr>
              <a:t>word2vec</a:t>
            </a:r>
            <a:r>
              <a:rPr lang="zh-CN" altLang="en-US" dirty="0">
                <a:solidFill>
                  <a:srgbClr val="000000"/>
                </a:solidFill>
              </a:rPr>
              <a:t>进行训练，得到物品的</a:t>
            </a:r>
            <a:r>
              <a:rPr lang="en-US" altLang="zh-CN" dirty="0">
                <a:solidFill>
                  <a:srgbClr val="000000"/>
                </a:solidFill>
              </a:rPr>
              <a:t>embedding</a:t>
            </a:r>
            <a:r>
              <a:rPr lang="zh-CN" altLang="en-US" dirty="0">
                <a:solidFill>
                  <a:srgbClr val="000000"/>
                </a:solidFill>
              </a:rPr>
              <a:t>。</a:t>
            </a:r>
            <a:endParaRPr lang="en-US" altLang="zh-CN" dirty="0">
              <a:solidFill>
                <a:srgbClr val="000000"/>
              </a:solidFill>
            </a:endParaRPr>
          </a:p>
        </p:txBody>
      </p:sp>
      <p:sp>
        <p:nvSpPr>
          <p:cNvPr id="4" name="文本框 3">
            <a:extLst>
              <a:ext uri="{FF2B5EF4-FFF2-40B4-BE49-F238E27FC236}">
                <a16:creationId xmlns:a16="http://schemas.microsoft.com/office/drawing/2014/main" id="{3DEFCBAB-9A28-4B55-A21F-8D410CBB1B1A}"/>
              </a:ext>
            </a:extLst>
          </p:cNvPr>
          <p:cNvSpPr txBox="1"/>
          <p:nvPr/>
        </p:nvSpPr>
        <p:spPr>
          <a:xfrm>
            <a:off x="1185134" y="2502856"/>
            <a:ext cx="9139634" cy="804707"/>
          </a:xfrm>
          <a:prstGeom prst="rect">
            <a:avLst/>
          </a:prstGeom>
          <a:noFill/>
        </p:spPr>
        <p:txBody>
          <a:bodyPr wrap="square" rtlCol="0">
            <a:spAutoFit/>
          </a:bodyPr>
          <a:lstStyle/>
          <a:p>
            <a:pPr marL="285750" indent="-285750">
              <a:lnSpc>
                <a:spcPct val="125000"/>
              </a:lnSpc>
              <a:buFont typeface="Wingdings" panose="05000000000000000000" pitchFamily="2" charset="2"/>
              <a:buChar char="Ø"/>
            </a:pPr>
            <a:r>
              <a:rPr lang="zh-CN" altLang="en-US" b="1" dirty="0">
                <a:solidFill>
                  <a:srgbClr val="000000"/>
                </a:solidFill>
              </a:rPr>
              <a:t>算法实现：</a:t>
            </a:r>
            <a:endParaRPr lang="en-US" altLang="zh-CN" b="1" dirty="0">
              <a:solidFill>
                <a:srgbClr val="000000"/>
              </a:solidFill>
            </a:endParaRPr>
          </a:p>
          <a:p>
            <a:pPr>
              <a:lnSpc>
                <a:spcPct val="150000"/>
              </a:lnSpc>
            </a:pPr>
            <a:r>
              <a:rPr lang="zh-CN" altLang="en-US" dirty="0">
                <a:solidFill>
                  <a:srgbClr val="000000"/>
                </a:solidFill>
              </a:rPr>
              <a:t>随机游走 </a:t>
            </a:r>
            <a:r>
              <a:rPr lang="en-US" altLang="zh-CN" dirty="0">
                <a:solidFill>
                  <a:srgbClr val="000000"/>
                </a:solidFill>
              </a:rPr>
              <a:t>+ </a:t>
            </a:r>
            <a:r>
              <a:rPr lang="zh-CN" altLang="en-US" dirty="0">
                <a:solidFill>
                  <a:srgbClr val="000000"/>
                </a:solidFill>
              </a:rPr>
              <a:t>语言模型</a:t>
            </a:r>
            <a:endParaRPr lang="en-US" altLang="zh-CN" dirty="0">
              <a:solidFill>
                <a:srgbClr val="000000"/>
              </a:solidFill>
            </a:endParaRPr>
          </a:p>
        </p:txBody>
      </p:sp>
      <p:pic>
        <p:nvPicPr>
          <p:cNvPr id="3" name="图片 2">
            <a:extLst>
              <a:ext uri="{FF2B5EF4-FFF2-40B4-BE49-F238E27FC236}">
                <a16:creationId xmlns:a16="http://schemas.microsoft.com/office/drawing/2014/main" id="{E64C5D44-E276-416B-95DB-E14144D331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2483" y="3413847"/>
            <a:ext cx="8412729" cy="3164638"/>
          </a:xfrm>
          <a:prstGeom prst="rect">
            <a:avLst/>
          </a:prstGeom>
        </p:spPr>
      </p:pic>
    </p:spTree>
    <p:extLst>
      <p:ext uri="{BB962C8B-B14F-4D97-AF65-F5344CB8AC3E}">
        <p14:creationId xmlns:p14="http://schemas.microsoft.com/office/powerpoint/2010/main" val="2176227930"/>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
          <p:cNvSpPr txBox="1"/>
          <p:nvPr/>
        </p:nvSpPr>
        <p:spPr>
          <a:xfrm>
            <a:off x="1895053" y="279515"/>
            <a:ext cx="8412729" cy="523220"/>
          </a:xfrm>
          <a:prstGeom prst="rect">
            <a:avLst/>
          </a:prstGeom>
          <a:noFill/>
          <a:effectLst/>
        </p:spPr>
        <p:txBody>
          <a:bodyPr wrap="square" rtlCol="0">
            <a:spAutoFit/>
          </a:bodyPr>
          <a:lstStyle/>
          <a:p>
            <a:r>
              <a:rPr lang="en-US" altLang="zh-CN" sz="2800" b="1" dirty="0" err="1">
                <a:solidFill>
                  <a:srgbClr val="00B0F0"/>
                </a:solidFill>
                <a:latin typeface="微软雅黑" panose="020B0503020204020204" pitchFamily="34" charset="-122"/>
              </a:rPr>
              <a:t>DeepWalk</a:t>
            </a:r>
            <a:r>
              <a:rPr lang="zh-CN" altLang="en-US" sz="2800" b="1" dirty="0">
                <a:solidFill>
                  <a:srgbClr val="00B0F0"/>
                </a:solidFill>
                <a:latin typeface="微软雅黑" panose="020B0503020204020204" pitchFamily="34" charset="-122"/>
              </a:rPr>
              <a:t>算法</a:t>
            </a:r>
          </a:p>
        </p:txBody>
      </p:sp>
      <p:sp>
        <p:nvSpPr>
          <p:cNvPr id="42" name="文本框 41"/>
          <p:cNvSpPr txBox="1"/>
          <p:nvPr/>
        </p:nvSpPr>
        <p:spPr>
          <a:xfrm>
            <a:off x="1097241" y="3401974"/>
            <a:ext cx="10146897" cy="3038011"/>
          </a:xfrm>
          <a:prstGeom prst="rect">
            <a:avLst/>
          </a:prstGeom>
          <a:noFill/>
        </p:spPr>
        <p:txBody>
          <a:bodyPr wrap="square" rtlCol="0">
            <a:spAutoFit/>
          </a:bodyPr>
          <a:lstStyle/>
          <a:p>
            <a:pPr algn="just">
              <a:lnSpc>
                <a:spcPct val="200000"/>
              </a:lnSpc>
            </a:pPr>
            <a:r>
              <a:rPr lang="zh-CN" altLang="en-US" dirty="0">
                <a:solidFill>
                  <a:srgbClr val="000000"/>
                </a:solidFill>
              </a:rPr>
              <a:t>整个</a:t>
            </a:r>
            <a:r>
              <a:rPr lang="en-US" altLang="zh-CN" dirty="0" err="1">
                <a:solidFill>
                  <a:srgbClr val="000000"/>
                </a:solidFill>
              </a:rPr>
              <a:t>DeepWalk</a:t>
            </a:r>
            <a:r>
              <a:rPr lang="zh-CN" altLang="en-US" dirty="0">
                <a:solidFill>
                  <a:srgbClr val="000000"/>
                </a:solidFill>
              </a:rPr>
              <a:t>的算法流程分为四步：</a:t>
            </a:r>
          </a:p>
          <a:p>
            <a:pPr marL="285750" indent="-285750" algn="just">
              <a:lnSpc>
                <a:spcPct val="125000"/>
              </a:lnSpc>
              <a:buFont typeface="Arial" panose="020B0604020202020204" pitchFamily="34" charset="0"/>
              <a:buChar char="•"/>
            </a:pPr>
            <a:r>
              <a:rPr lang="zh-CN" altLang="en-US" dirty="0">
                <a:solidFill>
                  <a:srgbClr val="000000"/>
                </a:solidFill>
              </a:rPr>
              <a:t>图</a:t>
            </a:r>
            <a:r>
              <a:rPr lang="en-US" altLang="zh-CN" dirty="0">
                <a:solidFill>
                  <a:srgbClr val="000000"/>
                </a:solidFill>
              </a:rPr>
              <a:t>a</a:t>
            </a:r>
            <a:r>
              <a:rPr lang="zh-CN" altLang="en-US" dirty="0">
                <a:solidFill>
                  <a:srgbClr val="000000"/>
                </a:solidFill>
              </a:rPr>
              <a:t>展示了原始的用户行为序列；</a:t>
            </a:r>
          </a:p>
          <a:p>
            <a:pPr marL="285750" indent="-285750" algn="just">
              <a:lnSpc>
                <a:spcPct val="125000"/>
              </a:lnSpc>
              <a:buFont typeface="Arial" panose="020B0604020202020204" pitchFamily="34" charset="0"/>
              <a:buChar char="•"/>
            </a:pPr>
            <a:r>
              <a:rPr lang="zh-CN" altLang="en-US" dirty="0">
                <a:solidFill>
                  <a:srgbClr val="000000"/>
                </a:solidFill>
              </a:rPr>
              <a:t>图</a:t>
            </a:r>
            <a:r>
              <a:rPr lang="en-US" altLang="zh-CN" dirty="0">
                <a:solidFill>
                  <a:srgbClr val="000000"/>
                </a:solidFill>
              </a:rPr>
              <a:t>b</a:t>
            </a:r>
            <a:r>
              <a:rPr lang="zh-CN" altLang="en-US" dirty="0">
                <a:solidFill>
                  <a:srgbClr val="000000"/>
                </a:solidFill>
              </a:rPr>
              <a:t>基于这些用户行为序列构建了物品相关图。可以看出，物品</a:t>
            </a:r>
            <a:r>
              <a:rPr lang="en-US" altLang="zh-CN" dirty="0">
                <a:solidFill>
                  <a:srgbClr val="000000"/>
                </a:solidFill>
              </a:rPr>
              <a:t>A</a:t>
            </a:r>
            <a:r>
              <a:rPr lang="zh-CN" altLang="en-US" dirty="0">
                <a:solidFill>
                  <a:srgbClr val="000000"/>
                </a:solidFill>
              </a:rPr>
              <a:t>，</a:t>
            </a:r>
            <a:r>
              <a:rPr lang="en-US" altLang="zh-CN" dirty="0">
                <a:solidFill>
                  <a:srgbClr val="000000"/>
                </a:solidFill>
              </a:rPr>
              <a:t>B</a:t>
            </a:r>
            <a:r>
              <a:rPr lang="zh-CN" altLang="en-US" dirty="0">
                <a:solidFill>
                  <a:srgbClr val="000000"/>
                </a:solidFill>
              </a:rPr>
              <a:t>之间的边产生的原因就是因为用户</a:t>
            </a:r>
            <a:r>
              <a:rPr lang="en-US" altLang="zh-CN" dirty="0">
                <a:solidFill>
                  <a:srgbClr val="000000"/>
                </a:solidFill>
              </a:rPr>
              <a:t>U1</a:t>
            </a:r>
            <a:r>
              <a:rPr lang="zh-CN" altLang="en-US" dirty="0">
                <a:solidFill>
                  <a:srgbClr val="000000"/>
                </a:solidFill>
              </a:rPr>
              <a:t>先后购买了物品</a:t>
            </a:r>
            <a:r>
              <a:rPr lang="en-US" altLang="zh-CN" dirty="0">
                <a:solidFill>
                  <a:srgbClr val="000000"/>
                </a:solidFill>
              </a:rPr>
              <a:t>A</a:t>
            </a:r>
            <a:r>
              <a:rPr lang="zh-CN" altLang="en-US" dirty="0">
                <a:solidFill>
                  <a:srgbClr val="000000"/>
                </a:solidFill>
              </a:rPr>
              <a:t>和物品</a:t>
            </a:r>
            <a:r>
              <a:rPr lang="en-US" altLang="zh-CN" dirty="0">
                <a:solidFill>
                  <a:srgbClr val="000000"/>
                </a:solidFill>
              </a:rPr>
              <a:t>B</a:t>
            </a:r>
            <a:r>
              <a:rPr lang="zh-CN" altLang="en-US" dirty="0">
                <a:solidFill>
                  <a:srgbClr val="000000"/>
                </a:solidFill>
              </a:rPr>
              <a:t>，所以产生了一条由</a:t>
            </a:r>
            <a:r>
              <a:rPr lang="en-US" altLang="zh-CN" dirty="0">
                <a:solidFill>
                  <a:srgbClr val="000000"/>
                </a:solidFill>
              </a:rPr>
              <a:t>A</a:t>
            </a:r>
            <a:r>
              <a:rPr lang="zh-CN" altLang="en-US" dirty="0">
                <a:solidFill>
                  <a:srgbClr val="000000"/>
                </a:solidFill>
              </a:rPr>
              <a:t>到</a:t>
            </a:r>
            <a:r>
              <a:rPr lang="en-US" altLang="zh-CN" dirty="0">
                <a:solidFill>
                  <a:srgbClr val="000000"/>
                </a:solidFill>
              </a:rPr>
              <a:t>B</a:t>
            </a:r>
            <a:r>
              <a:rPr lang="zh-CN" altLang="en-US" dirty="0">
                <a:solidFill>
                  <a:srgbClr val="000000"/>
                </a:solidFill>
              </a:rPr>
              <a:t>的有向边。如果后续产生了多条相同的有向边，则有向边的权重被加强。在将所有用户行为序列都转换成物品相关图中的边之后，全局的物品相关图就建立起来了；</a:t>
            </a:r>
          </a:p>
          <a:p>
            <a:pPr marL="285750" indent="-285750" algn="just">
              <a:lnSpc>
                <a:spcPct val="125000"/>
              </a:lnSpc>
              <a:buFont typeface="Arial" panose="020B0604020202020204" pitchFamily="34" charset="0"/>
              <a:buChar char="•"/>
            </a:pPr>
            <a:r>
              <a:rPr lang="zh-CN" altLang="en-US" dirty="0">
                <a:solidFill>
                  <a:srgbClr val="000000"/>
                </a:solidFill>
              </a:rPr>
              <a:t>图</a:t>
            </a:r>
            <a:r>
              <a:rPr lang="en-US" altLang="zh-CN" dirty="0">
                <a:solidFill>
                  <a:srgbClr val="000000"/>
                </a:solidFill>
              </a:rPr>
              <a:t>c</a:t>
            </a:r>
            <a:r>
              <a:rPr lang="zh-CN" altLang="en-US" dirty="0">
                <a:solidFill>
                  <a:srgbClr val="000000"/>
                </a:solidFill>
              </a:rPr>
              <a:t>采用随机游走的方式随机选择起始点，重新产生物品序列；</a:t>
            </a:r>
          </a:p>
          <a:p>
            <a:pPr marL="285750" indent="-285750" algn="just">
              <a:lnSpc>
                <a:spcPct val="125000"/>
              </a:lnSpc>
              <a:buFont typeface="Arial" panose="020B0604020202020204" pitchFamily="34" charset="0"/>
              <a:buChar char="•"/>
            </a:pPr>
            <a:r>
              <a:rPr lang="zh-CN" altLang="en-US" dirty="0">
                <a:solidFill>
                  <a:srgbClr val="000000"/>
                </a:solidFill>
              </a:rPr>
              <a:t>图</a:t>
            </a:r>
            <a:r>
              <a:rPr lang="en-US" altLang="zh-CN" dirty="0">
                <a:solidFill>
                  <a:srgbClr val="000000"/>
                </a:solidFill>
              </a:rPr>
              <a:t>d</a:t>
            </a:r>
            <a:r>
              <a:rPr lang="zh-CN" altLang="en-US" dirty="0">
                <a:solidFill>
                  <a:srgbClr val="000000"/>
                </a:solidFill>
              </a:rPr>
              <a:t>最终将这些物品序列输入</a:t>
            </a:r>
            <a:r>
              <a:rPr lang="en-US" altLang="zh-CN" dirty="0">
                <a:solidFill>
                  <a:srgbClr val="000000"/>
                </a:solidFill>
              </a:rPr>
              <a:t>word2vec</a:t>
            </a:r>
            <a:r>
              <a:rPr lang="zh-CN" altLang="en-US" dirty="0">
                <a:solidFill>
                  <a:srgbClr val="000000"/>
                </a:solidFill>
              </a:rPr>
              <a:t>模型，生成最终的物品</a:t>
            </a:r>
            <a:r>
              <a:rPr lang="en-US" altLang="zh-CN" dirty="0">
                <a:solidFill>
                  <a:srgbClr val="000000"/>
                </a:solidFill>
              </a:rPr>
              <a:t>Embedding</a:t>
            </a:r>
            <a:r>
              <a:rPr lang="zh-CN" altLang="en-US" dirty="0">
                <a:solidFill>
                  <a:srgbClr val="000000"/>
                </a:solidFill>
              </a:rPr>
              <a:t>向量；</a:t>
            </a:r>
            <a:endParaRPr lang="en-US" altLang="zh-CN" dirty="0">
              <a:solidFill>
                <a:srgbClr val="000000"/>
              </a:solidFill>
            </a:endParaRPr>
          </a:p>
        </p:txBody>
      </p:sp>
      <p:pic>
        <p:nvPicPr>
          <p:cNvPr id="3" name="图片 2">
            <a:extLst>
              <a:ext uri="{FF2B5EF4-FFF2-40B4-BE49-F238E27FC236}">
                <a16:creationId xmlns:a16="http://schemas.microsoft.com/office/drawing/2014/main" id="{CD96032F-A4FA-4BF4-B31B-765C2EAA94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3599" y="895703"/>
            <a:ext cx="8274183" cy="2413303"/>
          </a:xfrm>
          <a:prstGeom prst="rect">
            <a:avLst/>
          </a:prstGeom>
        </p:spPr>
      </p:pic>
    </p:spTree>
    <p:extLst>
      <p:ext uri="{BB962C8B-B14F-4D97-AF65-F5344CB8AC3E}">
        <p14:creationId xmlns:p14="http://schemas.microsoft.com/office/powerpoint/2010/main" val="329827477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1896982" y="558108"/>
            <a:ext cx="4916961" cy="5447253"/>
            <a:chOff x="2125582" y="558108"/>
            <a:chExt cx="4916961" cy="5447253"/>
          </a:xfrm>
        </p:grpSpPr>
        <p:sp>
          <p:nvSpPr>
            <p:cNvPr id="2" name="Freeform 6"/>
            <p:cNvSpPr/>
            <p:nvPr/>
          </p:nvSpPr>
          <p:spPr bwMode="auto">
            <a:xfrm>
              <a:off x="2125582" y="1648485"/>
              <a:ext cx="1305089" cy="1305089"/>
            </a:xfrm>
            <a:custGeom>
              <a:avLst/>
              <a:gdLst>
                <a:gd name="T0" fmla="*/ 510 w 1020"/>
                <a:gd name="T1" fmla="*/ 0 h 1020"/>
                <a:gd name="T2" fmla="*/ 1020 w 1020"/>
                <a:gd name="T3" fmla="*/ 510 h 1020"/>
                <a:gd name="T4" fmla="*/ 1020 w 1020"/>
                <a:gd name="T5" fmla="*/ 510 h 1020"/>
                <a:gd name="T6" fmla="*/ 510 w 1020"/>
                <a:gd name="T7" fmla="*/ 1020 h 1020"/>
                <a:gd name="T8" fmla="*/ 510 w 1020"/>
                <a:gd name="T9" fmla="*/ 1020 h 1020"/>
                <a:gd name="T10" fmla="*/ 0 w 1020"/>
                <a:gd name="T11" fmla="*/ 510 h 1020"/>
                <a:gd name="T12" fmla="*/ 510 w 1020"/>
                <a:gd name="T13" fmla="*/ 0 h 1020"/>
              </a:gdLst>
              <a:ahLst/>
              <a:cxnLst>
                <a:cxn ang="0">
                  <a:pos x="T0" y="T1"/>
                </a:cxn>
                <a:cxn ang="0">
                  <a:pos x="T2" y="T3"/>
                </a:cxn>
                <a:cxn ang="0">
                  <a:pos x="T4" y="T5"/>
                </a:cxn>
                <a:cxn ang="0">
                  <a:pos x="T6" y="T7"/>
                </a:cxn>
                <a:cxn ang="0">
                  <a:pos x="T8" y="T9"/>
                </a:cxn>
                <a:cxn ang="0">
                  <a:pos x="T10" y="T11"/>
                </a:cxn>
                <a:cxn ang="0">
                  <a:pos x="T12" y="T13"/>
                </a:cxn>
              </a:cxnLst>
              <a:rect l="0" t="0" r="r" b="b"/>
              <a:pathLst>
                <a:path w="1020" h="1020">
                  <a:moveTo>
                    <a:pt x="510" y="0"/>
                  </a:moveTo>
                  <a:lnTo>
                    <a:pt x="1020" y="510"/>
                  </a:lnTo>
                  <a:lnTo>
                    <a:pt x="1020" y="510"/>
                  </a:lnTo>
                  <a:lnTo>
                    <a:pt x="510" y="1020"/>
                  </a:lnTo>
                  <a:lnTo>
                    <a:pt x="510" y="1020"/>
                  </a:lnTo>
                  <a:lnTo>
                    <a:pt x="0" y="510"/>
                  </a:lnTo>
                  <a:lnTo>
                    <a:pt x="510" y="0"/>
                  </a:lnTo>
                  <a:close/>
                </a:path>
              </a:pathLst>
            </a:custGeom>
            <a:solidFill>
              <a:srgbClr val="00B0F0"/>
            </a:solidFill>
            <a:ln w="0">
              <a:noFill/>
              <a:prstDash val="solid"/>
              <a:round/>
            </a:ln>
          </p:spPr>
          <p:txBody>
            <a:bodyPr vert="horz" wrap="square" lIns="0" tIns="0" rIns="0" bIns="0" numCol="1" anchor="ctr" anchorCtr="1" compatLnSpc="1"/>
            <a:lstStyle/>
            <a:p>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 name="Freeform 8"/>
            <p:cNvSpPr/>
            <p:nvPr/>
          </p:nvSpPr>
          <p:spPr bwMode="auto">
            <a:xfrm>
              <a:off x="2826950" y="1240254"/>
              <a:ext cx="3566859" cy="3563017"/>
            </a:xfrm>
            <a:custGeom>
              <a:avLst/>
              <a:gdLst>
                <a:gd name="T0" fmla="*/ 929 w 1857"/>
                <a:gd name="T1" fmla="*/ 0 h 1855"/>
                <a:gd name="T2" fmla="*/ 1857 w 1857"/>
                <a:gd name="T3" fmla="*/ 928 h 1855"/>
                <a:gd name="T4" fmla="*/ 929 w 1857"/>
                <a:gd name="T5" fmla="*/ 1855 h 1855"/>
                <a:gd name="T6" fmla="*/ 0 w 1857"/>
                <a:gd name="T7" fmla="*/ 928 h 1855"/>
                <a:gd name="T8" fmla="*/ 929 w 1857"/>
                <a:gd name="T9" fmla="*/ 0 h 1855"/>
              </a:gdLst>
              <a:ahLst/>
              <a:cxnLst>
                <a:cxn ang="0">
                  <a:pos x="T0" y="T1"/>
                </a:cxn>
                <a:cxn ang="0">
                  <a:pos x="T2" y="T3"/>
                </a:cxn>
                <a:cxn ang="0">
                  <a:pos x="T4" y="T5"/>
                </a:cxn>
                <a:cxn ang="0">
                  <a:pos x="T6" y="T7"/>
                </a:cxn>
                <a:cxn ang="0">
                  <a:pos x="T8" y="T9"/>
                </a:cxn>
              </a:cxnLst>
              <a:rect l="0" t="0" r="r" b="b"/>
              <a:pathLst>
                <a:path w="1857" h="1855">
                  <a:moveTo>
                    <a:pt x="929" y="0"/>
                  </a:moveTo>
                  <a:lnTo>
                    <a:pt x="1857" y="928"/>
                  </a:lnTo>
                  <a:lnTo>
                    <a:pt x="929" y="1855"/>
                  </a:lnTo>
                  <a:lnTo>
                    <a:pt x="0" y="928"/>
                  </a:lnTo>
                  <a:lnTo>
                    <a:pt x="929" y="0"/>
                  </a:lnTo>
                  <a:close/>
                </a:path>
              </a:pathLst>
            </a:custGeom>
            <a:solidFill>
              <a:srgbClr val="00B0F0"/>
            </a:solidFill>
            <a:ln w="0">
              <a:noFill/>
              <a:prstDash val="solid"/>
              <a:round/>
            </a:ln>
          </p:spPr>
          <p:txBody>
            <a:bodyPr vert="horz" wrap="square" lIns="128573" tIns="64286" rIns="128573" bIns="64286" numCol="1" anchor="t" anchorCtr="0" compatLnSpc="1"/>
            <a:lstStyle/>
            <a:p>
              <a:endParaRPr lang="zh-CN" altLang="en-US" sz="2000"/>
            </a:p>
          </p:txBody>
        </p:sp>
        <p:sp>
          <p:nvSpPr>
            <p:cNvPr id="5" name="Freeform 10"/>
            <p:cNvSpPr/>
            <p:nvPr/>
          </p:nvSpPr>
          <p:spPr bwMode="auto">
            <a:xfrm>
              <a:off x="3630799" y="4444087"/>
              <a:ext cx="954741" cy="954739"/>
            </a:xfrm>
            <a:custGeom>
              <a:avLst/>
              <a:gdLst>
                <a:gd name="T0" fmla="*/ 307 w 613"/>
                <a:gd name="T1" fmla="*/ 0 h 613"/>
                <a:gd name="T2" fmla="*/ 613 w 613"/>
                <a:gd name="T3" fmla="*/ 307 h 613"/>
                <a:gd name="T4" fmla="*/ 307 w 613"/>
                <a:gd name="T5" fmla="*/ 613 h 613"/>
                <a:gd name="T6" fmla="*/ 0 w 613"/>
                <a:gd name="T7" fmla="*/ 307 h 613"/>
                <a:gd name="T8" fmla="*/ 307 w 613"/>
                <a:gd name="T9" fmla="*/ 0 h 613"/>
              </a:gdLst>
              <a:ahLst/>
              <a:cxnLst>
                <a:cxn ang="0">
                  <a:pos x="T0" y="T1"/>
                </a:cxn>
                <a:cxn ang="0">
                  <a:pos x="T2" y="T3"/>
                </a:cxn>
                <a:cxn ang="0">
                  <a:pos x="T4" y="T5"/>
                </a:cxn>
                <a:cxn ang="0">
                  <a:pos x="T6" y="T7"/>
                </a:cxn>
                <a:cxn ang="0">
                  <a:pos x="T8" y="T9"/>
                </a:cxn>
              </a:cxnLst>
              <a:rect l="0" t="0" r="r" b="b"/>
              <a:pathLst>
                <a:path w="613" h="613">
                  <a:moveTo>
                    <a:pt x="307" y="0"/>
                  </a:moveTo>
                  <a:lnTo>
                    <a:pt x="613" y="307"/>
                  </a:lnTo>
                  <a:lnTo>
                    <a:pt x="307" y="613"/>
                  </a:lnTo>
                  <a:lnTo>
                    <a:pt x="0" y="307"/>
                  </a:lnTo>
                  <a:lnTo>
                    <a:pt x="307" y="0"/>
                  </a:lnTo>
                  <a:close/>
                </a:path>
              </a:pathLst>
            </a:custGeom>
            <a:solidFill>
              <a:srgbClr val="00B0F0"/>
            </a:solidFill>
            <a:ln w="0">
              <a:noFill/>
              <a:prstDash val="solid"/>
              <a:round/>
            </a:ln>
          </p:spPr>
          <p:txBody>
            <a:bodyPr vert="horz" wrap="square" lIns="128573" tIns="64286" rIns="128573" bIns="64286" numCol="1" anchor="t" anchorCtr="0" compatLnSpc="1"/>
            <a:lstStyle/>
            <a:p>
              <a:endParaRPr lang="zh-CN" altLang="en-US" sz="2000"/>
            </a:p>
          </p:txBody>
        </p:sp>
        <p:sp>
          <p:nvSpPr>
            <p:cNvPr id="6" name="Freeform 12"/>
            <p:cNvSpPr/>
            <p:nvPr/>
          </p:nvSpPr>
          <p:spPr bwMode="auto">
            <a:xfrm>
              <a:off x="5901331" y="1821410"/>
              <a:ext cx="1141212" cy="1137973"/>
            </a:xfrm>
            <a:custGeom>
              <a:avLst/>
              <a:gdLst>
                <a:gd name="T0" fmla="*/ 528 w 1057"/>
                <a:gd name="T1" fmla="*/ 0 h 1054"/>
                <a:gd name="T2" fmla="*/ 1057 w 1057"/>
                <a:gd name="T3" fmla="*/ 527 h 1054"/>
                <a:gd name="T4" fmla="*/ 528 w 1057"/>
                <a:gd name="T5" fmla="*/ 1054 h 1054"/>
                <a:gd name="T6" fmla="*/ 510 w 1057"/>
                <a:gd name="T7" fmla="*/ 1037 h 1054"/>
                <a:gd name="T8" fmla="*/ 0 w 1057"/>
                <a:gd name="T9" fmla="*/ 527 h 1054"/>
                <a:gd name="T10" fmla="*/ 510 w 1057"/>
                <a:gd name="T11" fmla="*/ 17 h 1054"/>
                <a:gd name="T12" fmla="*/ 528 w 1057"/>
                <a:gd name="T13" fmla="*/ 0 h 1054"/>
              </a:gdLst>
              <a:ahLst/>
              <a:cxnLst>
                <a:cxn ang="0">
                  <a:pos x="T0" y="T1"/>
                </a:cxn>
                <a:cxn ang="0">
                  <a:pos x="T2" y="T3"/>
                </a:cxn>
                <a:cxn ang="0">
                  <a:pos x="T4" y="T5"/>
                </a:cxn>
                <a:cxn ang="0">
                  <a:pos x="T6" y="T7"/>
                </a:cxn>
                <a:cxn ang="0">
                  <a:pos x="T8" y="T9"/>
                </a:cxn>
                <a:cxn ang="0">
                  <a:pos x="T10" y="T11"/>
                </a:cxn>
                <a:cxn ang="0">
                  <a:pos x="T12" y="T13"/>
                </a:cxn>
              </a:cxnLst>
              <a:rect l="0" t="0" r="r" b="b"/>
              <a:pathLst>
                <a:path w="1057" h="1054">
                  <a:moveTo>
                    <a:pt x="528" y="0"/>
                  </a:moveTo>
                  <a:lnTo>
                    <a:pt x="1057" y="527"/>
                  </a:lnTo>
                  <a:lnTo>
                    <a:pt x="528" y="1054"/>
                  </a:lnTo>
                  <a:lnTo>
                    <a:pt x="510" y="1037"/>
                  </a:lnTo>
                  <a:lnTo>
                    <a:pt x="0" y="527"/>
                  </a:lnTo>
                  <a:lnTo>
                    <a:pt x="510" y="17"/>
                  </a:lnTo>
                  <a:lnTo>
                    <a:pt x="528" y="0"/>
                  </a:lnTo>
                  <a:close/>
                </a:path>
              </a:pathLst>
            </a:custGeom>
            <a:solidFill>
              <a:srgbClr val="00B0F0"/>
            </a:solidFill>
            <a:ln w="0">
              <a:noFill/>
              <a:prstDash val="solid"/>
              <a:round/>
            </a:ln>
          </p:spPr>
          <p:txBody>
            <a:bodyPr vert="horz" wrap="square" lIns="128573" tIns="64286" rIns="128573" bIns="64286" numCol="1" anchor="t" anchorCtr="0" compatLnSpc="1"/>
            <a:lstStyle/>
            <a:p>
              <a:endParaRPr lang="zh-CN" altLang="en-US" sz="2000"/>
            </a:p>
          </p:txBody>
        </p:sp>
        <p:sp>
          <p:nvSpPr>
            <p:cNvPr id="7" name="Freeform 7"/>
            <p:cNvSpPr/>
            <p:nvPr/>
          </p:nvSpPr>
          <p:spPr bwMode="auto">
            <a:xfrm>
              <a:off x="3827737" y="5446419"/>
              <a:ext cx="560862" cy="558942"/>
            </a:xfrm>
            <a:custGeom>
              <a:avLst/>
              <a:gdLst>
                <a:gd name="T0" fmla="*/ 145 w 292"/>
                <a:gd name="T1" fmla="*/ 0 h 291"/>
                <a:gd name="T2" fmla="*/ 292 w 292"/>
                <a:gd name="T3" fmla="*/ 146 h 291"/>
                <a:gd name="T4" fmla="*/ 145 w 292"/>
                <a:gd name="T5" fmla="*/ 291 h 291"/>
                <a:gd name="T6" fmla="*/ 0 w 292"/>
                <a:gd name="T7" fmla="*/ 146 h 291"/>
                <a:gd name="T8" fmla="*/ 145 w 292"/>
                <a:gd name="T9" fmla="*/ 0 h 291"/>
              </a:gdLst>
              <a:ahLst/>
              <a:cxnLst>
                <a:cxn ang="0">
                  <a:pos x="T0" y="T1"/>
                </a:cxn>
                <a:cxn ang="0">
                  <a:pos x="T2" y="T3"/>
                </a:cxn>
                <a:cxn ang="0">
                  <a:pos x="T4" y="T5"/>
                </a:cxn>
                <a:cxn ang="0">
                  <a:pos x="T6" y="T7"/>
                </a:cxn>
                <a:cxn ang="0">
                  <a:pos x="T8" y="T9"/>
                </a:cxn>
              </a:cxnLst>
              <a:rect l="0" t="0" r="r" b="b"/>
              <a:pathLst>
                <a:path w="292" h="291">
                  <a:moveTo>
                    <a:pt x="145" y="0"/>
                  </a:moveTo>
                  <a:lnTo>
                    <a:pt x="292" y="146"/>
                  </a:lnTo>
                  <a:lnTo>
                    <a:pt x="145" y="291"/>
                  </a:lnTo>
                  <a:lnTo>
                    <a:pt x="0" y="146"/>
                  </a:lnTo>
                  <a:lnTo>
                    <a:pt x="145" y="0"/>
                  </a:lnTo>
                  <a:close/>
                </a:path>
              </a:pathLst>
            </a:custGeom>
            <a:solidFill>
              <a:srgbClr val="00B0F0"/>
            </a:solidFill>
            <a:ln w="0">
              <a:noFill/>
              <a:prstDash val="solid"/>
              <a:round/>
            </a:ln>
          </p:spPr>
          <p:txBody>
            <a:bodyPr vert="horz" wrap="square" lIns="128573" tIns="64286" rIns="128573" bIns="64286" numCol="1" anchor="t" anchorCtr="0" compatLnSpc="1"/>
            <a:lstStyle/>
            <a:p>
              <a:endParaRPr lang="zh-CN" altLang="en-US" sz="2000"/>
            </a:p>
          </p:txBody>
        </p:sp>
        <p:sp>
          <p:nvSpPr>
            <p:cNvPr id="8" name="Freeform 7"/>
            <p:cNvSpPr/>
            <p:nvPr/>
          </p:nvSpPr>
          <p:spPr bwMode="auto">
            <a:xfrm>
              <a:off x="4403209" y="558108"/>
              <a:ext cx="560862" cy="558942"/>
            </a:xfrm>
            <a:custGeom>
              <a:avLst/>
              <a:gdLst>
                <a:gd name="T0" fmla="*/ 145 w 292"/>
                <a:gd name="T1" fmla="*/ 0 h 291"/>
                <a:gd name="T2" fmla="*/ 292 w 292"/>
                <a:gd name="T3" fmla="*/ 146 h 291"/>
                <a:gd name="T4" fmla="*/ 145 w 292"/>
                <a:gd name="T5" fmla="*/ 291 h 291"/>
                <a:gd name="T6" fmla="*/ 0 w 292"/>
                <a:gd name="T7" fmla="*/ 146 h 291"/>
                <a:gd name="T8" fmla="*/ 145 w 292"/>
                <a:gd name="T9" fmla="*/ 0 h 291"/>
              </a:gdLst>
              <a:ahLst/>
              <a:cxnLst>
                <a:cxn ang="0">
                  <a:pos x="T0" y="T1"/>
                </a:cxn>
                <a:cxn ang="0">
                  <a:pos x="T2" y="T3"/>
                </a:cxn>
                <a:cxn ang="0">
                  <a:pos x="T4" y="T5"/>
                </a:cxn>
                <a:cxn ang="0">
                  <a:pos x="T6" y="T7"/>
                </a:cxn>
                <a:cxn ang="0">
                  <a:pos x="T8" y="T9"/>
                </a:cxn>
              </a:cxnLst>
              <a:rect l="0" t="0" r="r" b="b"/>
              <a:pathLst>
                <a:path w="292" h="291">
                  <a:moveTo>
                    <a:pt x="145" y="0"/>
                  </a:moveTo>
                  <a:lnTo>
                    <a:pt x="292" y="146"/>
                  </a:lnTo>
                  <a:lnTo>
                    <a:pt x="145" y="291"/>
                  </a:lnTo>
                  <a:lnTo>
                    <a:pt x="0" y="146"/>
                  </a:lnTo>
                  <a:lnTo>
                    <a:pt x="145" y="0"/>
                  </a:lnTo>
                  <a:close/>
                </a:path>
              </a:pathLst>
            </a:custGeom>
            <a:solidFill>
              <a:srgbClr val="00B0F0"/>
            </a:solidFill>
            <a:ln w="0">
              <a:noFill/>
              <a:prstDash val="solid"/>
              <a:round/>
            </a:ln>
          </p:spPr>
          <p:txBody>
            <a:bodyPr vert="horz" wrap="square" lIns="128573" tIns="64286" rIns="128573" bIns="64286" numCol="1" anchor="t" anchorCtr="0" compatLnSpc="1"/>
            <a:lstStyle/>
            <a:p>
              <a:endParaRPr lang="zh-CN" altLang="en-US" sz="2000"/>
            </a:p>
          </p:txBody>
        </p:sp>
        <p:sp>
          <p:nvSpPr>
            <p:cNvPr id="9" name="MH_Others_1"/>
            <p:cNvSpPr txBox="1"/>
            <p:nvPr>
              <p:custDataLst>
                <p:tags r:id="rId4"/>
              </p:custDataLst>
            </p:nvPr>
          </p:nvSpPr>
          <p:spPr>
            <a:xfrm>
              <a:off x="3148666" y="2329639"/>
              <a:ext cx="2873745" cy="1015534"/>
            </a:xfrm>
            <a:prstGeom prst="rect">
              <a:avLst/>
            </a:prstGeom>
            <a:noFill/>
          </p:spPr>
          <p:txBody>
            <a:bodyPr vert="horz" wrap="square" lIns="0" tIns="0" rIns="0" bIns="0" rtlCol="0" anchor="ctr" anchorCtr="0">
              <a:spAutoFit/>
            </a:bodyPr>
            <a:lstStyle/>
            <a:p>
              <a:pPr algn="ctr"/>
              <a:r>
                <a:rPr lang="zh-CN" altLang="en-US" sz="6600" b="1" dirty="0">
                  <a:solidFill>
                    <a:schemeClr val="bg1"/>
                  </a:solidFill>
                  <a:latin typeface="Arial" panose="020B0604020202020204" pitchFamily="34" charset="0"/>
                  <a:ea typeface="微软雅黑" panose="020B0503020204020204" pitchFamily="34" charset="-122"/>
                  <a:sym typeface="Arial" panose="020B0604020202020204" pitchFamily="34" charset="0"/>
                </a:rPr>
                <a:t>目  录</a:t>
              </a:r>
            </a:p>
          </p:txBody>
        </p:sp>
        <p:sp>
          <p:nvSpPr>
            <p:cNvPr id="10" name="MH_Others_2"/>
            <p:cNvSpPr txBox="1"/>
            <p:nvPr>
              <p:custDataLst>
                <p:tags r:id="rId5"/>
              </p:custDataLst>
            </p:nvPr>
          </p:nvSpPr>
          <p:spPr>
            <a:xfrm>
              <a:off x="3163180" y="3345206"/>
              <a:ext cx="2844716" cy="430887"/>
            </a:xfrm>
            <a:prstGeom prst="rect">
              <a:avLst/>
            </a:prstGeom>
            <a:noFill/>
          </p:spPr>
          <p:txBody>
            <a:bodyPr wrap="square" lIns="0" tIns="0" rIns="0" bIns="0">
              <a:spAutoFit/>
            </a:bodyPr>
            <a:lstStyle/>
            <a:p>
              <a:pPr algn="ctr">
                <a:defRPr/>
              </a:pPr>
              <a:r>
                <a:rPr lang="en-US" altLang="zh-CN"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1" name="组合 40"/>
          <p:cNvGrpSpPr/>
          <p:nvPr/>
        </p:nvGrpSpPr>
        <p:grpSpPr>
          <a:xfrm>
            <a:off x="5160789" y="1958383"/>
            <a:ext cx="5558931" cy="2913009"/>
            <a:chOff x="5359285" y="1137205"/>
            <a:chExt cx="6832715" cy="3823426"/>
          </a:xfrm>
        </p:grpSpPr>
        <p:sp>
          <p:nvSpPr>
            <p:cNvPr id="11" name="MH_SubTitle_1"/>
            <p:cNvSpPr txBox="1"/>
            <p:nvPr>
              <p:custDataLst>
                <p:tags r:id="rId3"/>
              </p:custDataLst>
            </p:nvPr>
          </p:nvSpPr>
          <p:spPr>
            <a:xfrm>
              <a:off x="9048195" y="1137205"/>
              <a:ext cx="3143805" cy="969522"/>
            </a:xfrm>
            <a:prstGeom prst="rect">
              <a:avLst/>
            </a:prstGeom>
            <a:noFill/>
          </p:spPr>
          <p:txBody>
            <a:bodyPr wrap="square" lIns="0" tIns="0" rIns="0" bIns="0" anchor="t" anchorCtr="0">
              <a:spAutoFit/>
            </a:bodyPr>
            <a:lstStyle/>
            <a:p>
              <a:r>
                <a:rPr lang="en-US" altLang="zh-CN" sz="2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Embedding</a:t>
              </a:r>
              <a:r>
                <a:rPr lang="zh-CN" altLang="en-US" sz="2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综述</a:t>
              </a:r>
              <a:endParaRPr lang="en-US" altLang="zh-CN" sz="32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a:p>
              <a:endParaRPr lang="en-US" altLang="zh-CN" sz="2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Freeform 7"/>
            <p:cNvSpPr/>
            <p:nvPr/>
          </p:nvSpPr>
          <p:spPr bwMode="auto">
            <a:xfrm>
              <a:off x="8807777" y="1290166"/>
              <a:ext cx="144000" cy="144000"/>
            </a:xfrm>
            <a:custGeom>
              <a:avLst/>
              <a:gdLst>
                <a:gd name="T0" fmla="*/ 145 w 292"/>
                <a:gd name="T1" fmla="*/ 0 h 291"/>
                <a:gd name="T2" fmla="*/ 292 w 292"/>
                <a:gd name="T3" fmla="*/ 146 h 291"/>
                <a:gd name="T4" fmla="*/ 145 w 292"/>
                <a:gd name="T5" fmla="*/ 291 h 291"/>
                <a:gd name="T6" fmla="*/ 0 w 292"/>
                <a:gd name="T7" fmla="*/ 146 h 291"/>
                <a:gd name="T8" fmla="*/ 145 w 292"/>
                <a:gd name="T9" fmla="*/ 0 h 291"/>
              </a:gdLst>
              <a:ahLst/>
              <a:cxnLst>
                <a:cxn ang="0">
                  <a:pos x="T0" y="T1"/>
                </a:cxn>
                <a:cxn ang="0">
                  <a:pos x="T2" y="T3"/>
                </a:cxn>
                <a:cxn ang="0">
                  <a:pos x="T4" y="T5"/>
                </a:cxn>
                <a:cxn ang="0">
                  <a:pos x="T6" y="T7"/>
                </a:cxn>
                <a:cxn ang="0">
                  <a:pos x="T8" y="T9"/>
                </a:cxn>
              </a:cxnLst>
              <a:rect l="0" t="0" r="r" b="b"/>
              <a:pathLst>
                <a:path w="292" h="291">
                  <a:moveTo>
                    <a:pt x="145" y="0"/>
                  </a:moveTo>
                  <a:lnTo>
                    <a:pt x="292" y="146"/>
                  </a:lnTo>
                  <a:lnTo>
                    <a:pt x="145" y="291"/>
                  </a:lnTo>
                  <a:lnTo>
                    <a:pt x="0" y="146"/>
                  </a:lnTo>
                  <a:lnTo>
                    <a:pt x="145" y="0"/>
                  </a:lnTo>
                  <a:close/>
                </a:path>
              </a:pathLst>
            </a:custGeom>
            <a:solidFill>
              <a:srgbClr val="00B0F0"/>
            </a:solidFill>
            <a:ln w="0">
              <a:noFill/>
              <a:prstDash val="solid"/>
              <a:round/>
            </a:ln>
          </p:spPr>
          <p:txBody>
            <a:bodyPr vert="horz" wrap="square" lIns="128573" tIns="64286" rIns="128573" bIns="64286" numCol="1" anchor="t" anchorCtr="0" compatLnSpc="1"/>
            <a:lstStyle/>
            <a:p>
              <a:endParaRPr lang="zh-CN" altLang="en-US" sz="2000"/>
            </a:p>
          </p:txBody>
        </p:sp>
        <p:sp>
          <p:nvSpPr>
            <p:cNvPr id="37" name="Freeform 7"/>
            <p:cNvSpPr/>
            <p:nvPr/>
          </p:nvSpPr>
          <p:spPr bwMode="auto">
            <a:xfrm>
              <a:off x="7120744" y="3026830"/>
              <a:ext cx="144000" cy="144000"/>
            </a:xfrm>
            <a:custGeom>
              <a:avLst/>
              <a:gdLst>
                <a:gd name="T0" fmla="*/ 145 w 292"/>
                <a:gd name="T1" fmla="*/ 0 h 291"/>
                <a:gd name="T2" fmla="*/ 292 w 292"/>
                <a:gd name="T3" fmla="*/ 146 h 291"/>
                <a:gd name="T4" fmla="*/ 145 w 292"/>
                <a:gd name="T5" fmla="*/ 291 h 291"/>
                <a:gd name="T6" fmla="*/ 0 w 292"/>
                <a:gd name="T7" fmla="*/ 146 h 291"/>
                <a:gd name="T8" fmla="*/ 145 w 292"/>
                <a:gd name="T9" fmla="*/ 0 h 291"/>
              </a:gdLst>
              <a:ahLst/>
              <a:cxnLst>
                <a:cxn ang="0">
                  <a:pos x="T0" y="T1"/>
                </a:cxn>
                <a:cxn ang="0">
                  <a:pos x="T2" y="T3"/>
                </a:cxn>
                <a:cxn ang="0">
                  <a:pos x="T4" y="T5"/>
                </a:cxn>
                <a:cxn ang="0">
                  <a:pos x="T6" y="T7"/>
                </a:cxn>
                <a:cxn ang="0">
                  <a:pos x="T8" y="T9"/>
                </a:cxn>
              </a:cxnLst>
              <a:rect l="0" t="0" r="r" b="b"/>
              <a:pathLst>
                <a:path w="292" h="291">
                  <a:moveTo>
                    <a:pt x="145" y="0"/>
                  </a:moveTo>
                  <a:lnTo>
                    <a:pt x="292" y="146"/>
                  </a:lnTo>
                  <a:lnTo>
                    <a:pt x="145" y="291"/>
                  </a:lnTo>
                  <a:lnTo>
                    <a:pt x="0" y="146"/>
                  </a:lnTo>
                  <a:lnTo>
                    <a:pt x="145" y="0"/>
                  </a:lnTo>
                  <a:close/>
                </a:path>
              </a:pathLst>
            </a:custGeom>
            <a:solidFill>
              <a:srgbClr val="00B0F0"/>
            </a:solidFill>
            <a:ln w="0">
              <a:noFill/>
              <a:prstDash val="solid"/>
              <a:round/>
            </a:ln>
          </p:spPr>
          <p:txBody>
            <a:bodyPr vert="horz" wrap="square" lIns="128573" tIns="64286" rIns="128573" bIns="64286" numCol="1" anchor="t" anchorCtr="0" compatLnSpc="1"/>
            <a:lstStyle/>
            <a:p>
              <a:endParaRPr lang="zh-CN" altLang="en-US" sz="2000"/>
            </a:p>
          </p:txBody>
        </p:sp>
        <p:sp>
          <p:nvSpPr>
            <p:cNvPr id="39" name="Freeform 7"/>
            <p:cNvSpPr/>
            <p:nvPr/>
          </p:nvSpPr>
          <p:spPr bwMode="auto">
            <a:xfrm>
              <a:off x="5359285" y="4816631"/>
              <a:ext cx="144000" cy="144000"/>
            </a:xfrm>
            <a:custGeom>
              <a:avLst/>
              <a:gdLst>
                <a:gd name="T0" fmla="*/ 145 w 292"/>
                <a:gd name="T1" fmla="*/ 0 h 291"/>
                <a:gd name="T2" fmla="*/ 292 w 292"/>
                <a:gd name="T3" fmla="*/ 146 h 291"/>
                <a:gd name="T4" fmla="*/ 145 w 292"/>
                <a:gd name="T5" fmla="*/ 291 h 291"/>
                <a:gd name="T6" fmla="*/ 0 w 292"/>
                <a:gd name="T7" fmla="*/ 146 h 291"/>
                <a:gd name="T8" fmla="*/ 145 w 292"/>
                <a:gd name="T9" fmla="*/ 0 h 291"/>
              </a:gdLst>
              <a:ahLst/>
              <a:cxnLst>
                <a:cxn ang="0">
                  <a:pos x="T0" y="T1"/>
                </a:cxn>
                <a:cxn ang="0">
                  <a:pos x="T2" y="T3"/>
                </a:cxn>
                <a:cxn ang="0">
                  <a:pos x="T4" y="T5"/>
                </a:cxn>
                <a:cxn ang="0">
                  <a:pos x="T6" y="T7"/>
                </a:cxn>
                <a:cxn ang="0">
                  <a:pos x="T8" y="T9"/>
                </a:cxn>
              </a:cxnLst>
              <a:rect l="0" t="0" r="r" b="b"/>
              <a:pathLst>
                <a:path w="292" h="291">
                  <a:moveTo>
                    <a:pt x="145" y="0"/>
                  </a:moveTo>
                  <a:lnTo>
                    <a:pt x="292" y="146"/>
                  </a:lnTo>
                  <a:lnTo>
                    <a:pt x="145" y="291"/>
                  </a:lnTo>
                  <a:lnTo>
                    <a:pt x="0" y="146"/>
                  </a:lnTo>
                  <a:lnTo>
                    <a:pt x="145" y="0"/>
                  </a:lnTo>
                  <a:close/>
                </a:path>
              </a:pathLst>
            </a:custGeom>
            <a:solidFill>
              <a:srgbClr val="00B0F0"/>
            </a:solidFill>
            <a:ln w="0">
              <a:noFill/>
              <a:prstDash val="solid"/>
              <a:round/>
            </a:ln>
          </p:spPr>
          <p:txBody>
            <a:bodyPr vert="horz" wrap="square" lIns="128573" tIns="64286" rIns="128573" bIns="64286" numCol="1" anchor="t" anchorCtr="0" compatLnSpc="1"/>
            <a:lstStyle/>
            <a:p>
              <a:endParaRPr lang="zh-CN" altLang="en-US" sz="2000"/>
            </a:p>
          </p:txBody>
        </p:sp>
      </p:grpSp>
      <p:pic>
        <p:nvPicPr>
          <p:cNvPr id="43" name="图片 42" descr="微信截图_20180530114741副本.png"/>
          <p:cNvPicPr>
            <a:picLocks noChangeAspect="1"/>
          </p:cNvPicPr>
          <p:nvPr/>
        </p:nvPicPr>
        <p:blipFill>
          <a:blip r:embed="rId8"/>
          <a:stretch>
            <a:fillRect/>
          </a:stretch>
        </p:blipFill>
        <p:spPr>
          <a:xfrm>
            <a:off x="1198920" y="2991505"/>
            <a:ext cx="2748244" cy="2736000"/>
          </a:xfrm>
          <a:prstGeom prst="rect">
            <a:avLst/>
          </a:prstGeom>
        </p:spPr>
      </p:pic>
      <p:sp>
        <p:nvSpPr>
          <p:cNvPr id="24" name="MH_SubTitle_1"/>
          <p:cNvSpPr txBox="1"/>
          <p:nvPr>
            <p:custDataLst>
              <p:tags r:id="rId1"/>
            </p:custDataLst>
          </p:nvPr>
        </p:nvSpPr>
        <p:spPr>
          <a:xfrm>
            <a:off x="6813942" y="3298004"/>
            <a:ext cx="4726893" cy="369332"/>
          </a:xfrm>
          <a:prstGeom prst="rect">
            <a:avLst/>
          </a:prstGeom>
          <a:noFill/>
        </p:spPr>
        <p:txBody>
          <a:bodyPr wrap="square" lIns="0" tIns="0" rIns="0" bIns="0" anchor="t" anchorCtr="0">
            <a:spAutoFit/>
          </a:bodyPr>
          <a:lstStyle/>
          <a:p>
            <a:r>
              <a:rPr lang="zh-CN" altLang="en-US" sz="2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从</a:t>
            </a:r>
            <a:r>
              <a:rPr lang="en-US" altLang="zh-CN" sz="2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Word2Vec</a:t>
            </a:r>
            <a:r>
              <a:rPr lang="zh-CN" altLang="en-US" sz="2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到</a:t>
            </a:r>
            <a:r>
              <a:rPr lang="en-US" altLang="zh-CN" sz="2400" dirty="0" err="1">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DeepWalk</a:t>
            </a:r>
            <a:endParaRPr lang="en-US" altLang="zh-CN" sz="2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MH_SubTitle_1"/>
          <p:cNvSpPr txBox="1"/>
          <p:nvPr>
            <p:custDataLst>
              <p:tags r:id="rId2"/>
            </p:custDataLst>
          </p:nvPr>
        </p:nvSpPr>
        <p:spPr>
          <a:xfrm>
            <a:off x="5366459" y="4658178"/>
            <a:ext cx="3587364" cy="369332"/>
          </a:xfrm>
          <a:prstGeom prst="rect">
            <a:avLst/>
          </a:prstGeom>
          <a:noFill/>
        </p:spPr>
        <p:txBody>
          <a:bodyPr wrap="square" lIns="0" tIns="0" rIns="0" bIns="0" anchor="t" anchorCtr="0">
            <a:spAutoFit/>
          </a:bodyPr>
          <a:lstStyle/>
          <a:p>
            <a:r>
              <a:rPr lang="en-US" altLang="zh-CN" sz="24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Embedding</a:t>
            </a:r>
            <a:r>
              <a:rPr lang="zh-CN" altLang="en-US" sz="24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的应用</a:t>
            </a:r>
            <a:endParaRPr lang="en-US" altLang="zh-CN" sz="24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246183980"/>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
          <p:cNvSpPr txBox="1"/>
          <p:nvPr/>
        </p:nvSpPr>
        <p:spPr>
          <a:xfrm>
            <a:off x="1895053" y="279515"/>
            <a:ext cx="8412729" cy="523220"/>
          </a:xfrm>
          <a:prstGeom prst="rect">
            <a:avLst/>
          </a:prstGeom>
          <a:noFill/>
          <a:effectLst/>
        </p:spPr>
        <p:txBody>
          <a:bodyPr wrap="square" rtlCol="0">
            <a:spAutoFit/>
          </a:bodyPr>
          <a:lstStyle/>
          <a:p>
            <a:r>
              <a:rPr lang="en-US" altLang="zh-CN" sz="2800" b="1" dirty="0">
                <a:solidFill>
                  <a:srgbClr val="00B0F0"/>
                </a:solidFill>
                <a:latin typeface="微软雅黑" panose="020B0503020204020204" pitchFamily="34" charset="-122"/>
              </a:rPr>
              <a:t>Embedding</a:t>
            </a:r>
            <a:r>
              <a:rPr lang="zh-CN" altLang="en-US" sz="2800" b="1" dirty="0">
                <a:solidFill>
                  <a:srgbClr val="00B0F0"/>
                </a:solidFill>
                <a:latin typeface="微软雅黑" panose="020B0503020204020204" pitchFamily="34" charset="-122"/>
              </a:rPr>
              <a:t>的应用</a:t>
            </a:r>
          </a:p>
        </p:txBody>
      </p:sp>
      <p:sp>
        <p:nvSpPr>
          <p:cNvPr id="2" name="矩形 1">
            <a:extLst>
              <a:ext uri="{FF2B5EF4-FFF2-40B4-BE49-F238E27FC236}">
                <a16:creationId xmlns:a16="http://schemas.microsoft.com/office/drawing/2014/main" id="{33E14989-5CBC-443C-9957-BD6A7C313E4B}"/>
              </a:ext>
            </a:extLst>
          </p:cNvPr>
          <p:cNvSpPr/>
          <p:nvPr/>
        </p:nvSpPr>
        <p:spPr>
          <a:xfrm>
            <a:off x="1119883" y="2403398"/>
            <a:ext cx="10152720" cy="3038268"/>
          </a:xfrm>
          <a:prstGeom prst="rect">
            <a:avLst/>
          </a:prstGeom>
        </p:spPr>
        <p:txBody>
          <a:bodyPr wrap="square">
            <a:spAutoFit/>
          </a:bodyPr>
          <a:lstStyle/>
          <a:p>
            <a:pPr marL="285750" indent="-285750">
              <a:lnSpc>
                <a:spcPct val="250000"/>
              </a:lnSpc>
              <a:buFont typeface="Arial" panose="020B0604020202020204" pitchFamily="34" charset="0"/>
              <a:buChar char="•"/>
            </a:pPr>
            <a:r>
              <a:rPr lang="zh-CN" altLang="en-US" sz="2000" dirty="0">
                <a:solidFill>
                  <a:srgbClr val="000000"/>
                </a:solidFill>
              </a:rPr>
              <a:t>在 </a:t>
            </a:r>
            <a:r>
              <a:rPr lang="en-US" altLang="zh-CN" sz="2000" dirty="0">
                <a:solidFill>
                  <a:srgbClr val="000000"/>
                </a:solidFill>
              </a:rPr>
              <a:t>embedding </a:t>
            </a:r>
            <a:r>
              <a:rPr lang="zh-CN" altLang="en-US" sz="2000" dirty="0">
                <a:solidFill>
                  <a:srgbClr val="000000"/>
                </a:solidFill>
              </a:rPr>
              <a:t>空间中比较相似度，</a:t>
            </a:r>
            <a:r>
              <a:rPr lang="zh-CN" altLang="en-US" sz="2000" b="1" dirty="0">
                <a:solidFill>
                  <a:srgbClr val="000000"/>
                </a:solidFill>
              </a:rPr>
              <a:t>查找最近邻</a:t>
            </a:r>
            <a:r>
              <a:rPr lang="zh-CN" altLang="en-US" sz="2000" dirty="0">
                <a:solidFill>
                  <a:srgbClr val="000000"/>
                </a:solidFill>
              </a:rPr>
              <a:t>，这可以很好的根据用户的兴趣来进行相似度推荐（推荐系统召回阶段）；</a:t>
            </a:r>
          </a:p>
          <a:p>
            <a:pPr marL="285750" indent="-285750">
              <a:lnSpc>
                <a:spcPct val="250000"/>
              </a:lnSpc>
              <a:buFont typeface="Arial" panose="020B0604020202020204" pitchFamily="34" charset="0"/>
              <a:buChar char="•"/>
            </a:pPr>
            <a:r>
              <a:rPr lang="zh-CN" altLang="en-US" sz="2000" dirty="0">
                <a:solidFill>
                  <a:srgbClr val="000000"/>
                </a:solidFill>
              </a:rPr>
              <a:t>作为监督学习任务的</a:t>
            </a:r>
            <a:r>
              <a:rPr lang="zh-CN" altLang="en-US" sz="2000" b="1" dirty="0">
                <a:solidFill>
                  <a:srgbClr val="000000"/>
                </a:solidFill>
              </a:rPr>
              <a:t>输入</a:t>
            </a:r>
            <a:r>
              <a:rPr lang="zh-CN" altLang="en-US" sz="2000" dirty="0">
                <a:solidFill>
                  <a:srgbClr val="000000"/>
                </a:solidFill>
              </a:rPr>
              <a:t>（推荐系统排序阶段）；</a:t>
            </a:r>
          </a:p>
          <a:p>
            <a:pPr marL="285750" indent="-285750">
              <a:lnSpc>
                <a:spcPct val="250000"/>
              </a:lnSpc>
              <a:buFont typeface="Arial" panose="020B0604020202020204" pitchFamily="34" charset="0"/>
              <a:buChar char="•"/>
            </a:pPr>
            <a:r>
              <a:rPr lang="zh-CN" altLang="en-US" sz="2000" dirty="0">
                <a:solidFill>
                  <a:srgbClr val="000000"/>
                </a:solidFill>
              </a:rPr>
              <a:t>用于</a:t>
            </a:r>
            <a:r>
              <a:rPr lang="zh-CN" altLang="en-US" sz="2000" b="1" dirty="0">
                <a:solidFill>
                  <a:srgbClr val="000000"/>
                </a:solidFill>
              </a:rPr>
              <a:t>可视化</a:t>
            </a:r>
            <a:r>
              <a:rPr lang="zh-CN" altLang="en-US" sz="2000" dirty="0">
                <a:solidFill>
                  <a:srgbClr val="000000"/>
                </a:solidFill>
              </a:rPr>
              <a:t>不同离散变量之间的关系；</a:t>
            </a:r>
            <a:endParaRPr lang="en-US" altLang="zh-CN" sz="2000" dirty="0">
              <a:solidFill>
                <a:srgbClr val="000000"/>
              </a:solidFill>
            </a:endParaRPr>
          </a:p>
        </p:txBody>
      </p:sp>
      <p:sp>
        <p:nvSpPr>
          <p:cNvPr id="3" name="矩形 2">
            <a:extLst>
              <a:ext uri="{FF2B5EF4-FFF2-40B4-BE49-F238E27FC236}">
                <a16:creationId xmlns:a16="http://schemas.microsoft.com/office/drawing/2014/main" id="{94FB6C0D-1EC5-4B70-9A4D-81372838879F}"/>
              </a:ext>
            </a:extLst>
          </p:cNvPr>
          <p:cNvSpPr/>
          <p:nvPr/>
        </p:nvSpPr>
        <p:spPr>
          <a:xfrm>
            <a:off x="1119883" y="1652878"/>
            <a:ext cx="3704860" cy="400110"/>
          </a:xfrm>
          <a:prstGeom prst="rect">
            <a:avLst/>
          </a:prstGeom>
        </p:spPr>
        <p:txBody>
          <a:bodyPr wrap="none">
            <a:spAutoFit/>
          </a:bodyPr>
          <a:lstStyle/>
          <a:p>
            <a:r>
              <a:rPr lang="en-US" altLang="zh-CN" sz="2000" b="1" dirty="0">
                <a:solidFill>
                  <a:srgbClr val="000000"/>
                </a:solidFill>
              </a:rPr>
              <a:t>Embedding </a:t>
            </a:r>
            <a:r>
              <a:rPr lang="zh-CN" altLang="en-US" sz="2000" b="1" dirty="0">
                <a:solidFill>
                  <a:srgbClr val="000000"/>
                </a:solidFill>
              </a:rPr>
              <a:t>的三个应用方向：</a:t>
            </a:r>
            <a:endParaRPr lang="zh-CN" altLang="en-US" sz="2000" b="1" dirty="0"/>
          </a:p>
        </p:txBody>
      </p:sp>
    </p:spTree>
    <p:extLst>
      <p:ext uri="{BB962C8B-B14F-4D97-AF65-F5344CB8AC3E}">
        <p14:creationId xmlns:p14="http://schemas.microsoft.com/office/powerpoint/2010/main" val="777304714"/>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
          <p:cNvSpPr txBox="1"/>
          <p:nvPr/>
        </p:nvSpPr>
        <p:spPr>
          <a:xfrm>
            <a:off x="1895053" y="279515"/>
            <a:ext cx="8412729" cy="523220"/>
          </a:xfrm>
          <a:prstGeom prst="rect">
            <a:avLst/>
          </a:prstGeom>
          <a:noFill/>
          <a:effectLst/>
        </p:spPr>
        <p:txBody>
          <a:bodyPr wrap="square" rtlCol="0">
            <a:spAutoFit/>
          </a:bodyPr>
          <a:lstStyle/>
          <a:p>
            <a:r>
              <a:rPr lang="en-US" altLang="zh-CN" sz="2800" b="1" dirty="0">
                <a:solidFill>
                  <a:srgbClr val="00B0F0"/>
                </a:solidFill>
                <a:latin typeface="微软雅黑" panose="020B0503020204020204" pitchFamily="34" charset="-122"/>
              </a:rPr>
              <a:t>Embedding</a:t>
            </a:r>
            <a:r>
              <a:rPr lang="zh-CN" altLang="en-US" sz="2800" b="1" dirty="0">
                <a:solidFill>
                  <a:srgbClr val="00B0F0"/>
                </a:solidFill>
                <a:latin typeface="微软雅黑" panose="020B0503020204020204" pitchFamily="34" charset="-122"/>
              </a:rPr>
              <a:t>的应用：查找最近邻</a:t>
            </a:r>
          </a:p>
        </p:txBody>
      </p:sp>
      <p:pic>
        <p:nvPicPr>
          <p:cNvPr id="4" name="图片 3">
            <a:extLst>
              <a:ext uri="{FF2B5EF4-FFF2-40B4-BE49-F238E27FC236}">
                <a16:creationId xmlns:a16="http://schemas.microsoft.com/office/drawing/2014/main" id="{CD5D223C-A976-4A0D-BD52-4BEA655850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983" y="2091093"/>
            <a:ext cx="6948920" cy="4625938"/>
          </a:xfrm>
          <a:prstGeom prst="rect">
            <a:avLst/>
          </a:prstGeom>
        </p:spPr>
      </p:pic>
      <p:pic>
        <p:nvPicPr>
          <p:cNvPr id="6" name="图片 5">
            <a:extLst>
              <a:ext uri="{FF2B5EF4-FFF2-40B4-BE49-F238E27FC236}">
                <a16:creationId xmlns:a16="http://schemas.microsoft.com/office/drawing/2014/main" id="{97B7F312-3FC0-48F1-A58D-A3F5C1BBB7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7024" y="3322560"/>
            <a:ext cx="4139650" cy="2409825"/>
          </a:xfrm>
          <a:prstGeom prst="rect">
            <a:avLst/>
          </a:prstGeom>
        </p:spPr>
      </p:pic>
      <p:sp>
        <p:nvSpPr>
          <p:cNvPr id="8" name="文本框 7">
            <a:extLst>
              <a:ext uri="{FF2B5EF4-FFF2-40B4-BE49-F238E27FC236}">
                <a16:creationId xmlns:a16="http://schemas.microsoft.com/office/drawing/2014/main" id="{D6E0706B-BA2E-4A9B-9032-2217C2E355C6}"/>
              </a:ext>
            </a:extLst>
          </p:cNvPr>
          <p:cNvSpPr txBox="1"/>
          <p:nvPr/>
        </p:nvSpPr>
        <p:spPr>
          <a:xfrm>
            <a:off x="590983" y="994909"/>
            <a:ext cx="11143817" cy="458459"/>
          </a:xfrm>
          <a:prstGeom prst="rect">
            <a:avLst/>
          </a:prstGeom>
          <a:noFill/>
        </p:spPr>
        <p:txBody>
          <a:bodyPr wrap="square" rtlCol="0">
            <a:spAutoFit/>
          </a:bodyPr>
          <a:lstStyle/>
          <a:p>
            <a:pPr>
              <a:lnSpc>
                <a:spcPct val="150000"/>
              </a:lnSpc>
            </a:pPr>
            <a:r>
              <a:rPr lang="zh-CN" altLang="en-US" dirty="0">
                <a:solidFill>
                  <a:srgbClr val="000000"/>
                </a:solidFill>
              </a:rPr>
              <a:t>给定输入为豆列中的电影列表：</a:t>
            </a:r>
            <a:endParaRPr lang="en-US" altLang="zh-CN" dirty="0">
              <a:solidFill>
                <a:srgbClr val="000000"/>
              </a:solidFill>
            </a:endParaRPr>
          </a:p>
        </p:txBody>
      </p:sp>
      <p:sp>
        <p:nvSpPr>
          <p:cNvPr id="9" name="文本框 8">
            <a:extLst>
              <a:ext uri="{FF2B5EF4-FFF2-40B4-BE49-F238E27FC236}">
                <a16:creationId xmlns:a16="http://schemas.microsoft.com/office/drawing/2014/main" id="{7D33B135-D972-43EA-855E-18687BA258F3}"/>
              </a:ext>
            </a:extLst>
          </p:cNvPr>
          <p:cNvSpPr txBox="1"/>
          <p:nvPr/>
        </p:nvSpPr>
        <p:spPr>
          <a:xfrm>
            <a:off x="7707024" y="2657244"/>
            <a:ext cx="2275165" cy="458459"/>
          </a:xfrm>
          <a:prstGeom prst="rect">
            <a:avLst/>
          </a:prstGeom>
          <a:noFill/>
        </p:spPr>
        <p:txBody>
          <a:bodyPr wrap="square" rtlCol="0">
            <a:spAutoFit/>
          </a:bodyPr>
          <a:lstStyle/>
          <a:p>
            <a:pPr>
              <a:lnSpc>
                <a:spcPct val="150000"/>
              </a:lnSpc>
            </a:pPr>
            <a:r>
              <a:rPr lang="zh-CN" altLang="en-US" dirty="0">
                <a:solidFill>
                  <a:srgbClr val="000000"/>
                </a:solidFill>
              </a:rPr>
              <a:t>最相似的</a:t>
            </a:r>
            <a:r>
              <a:rPr lang="en-US" altLang="zh-CN" dirty="0">
                <a:solidFill>
                  <a:srgbClr val="000000"/>
                </a:solidFill>
              </a:rPr>
              <a:t>10</a:t>
            </a:r>
            <a:r>
              <a:rPr lang="zh-CN" altLang="en-US" dirty="0">
                <a:solidFill>
                  <a:srgbClr val="000000"/>
                </a:solidFill>
              </a:rPr>
              <a:t>部电影：</a:t>
            </a:r>
            <a:endParaRPr lang="en-US" altLang="zh-CN" dirty="0">
              <a:solidFill>
                <a:srgbClr val="000000"/>
              </a:solidFill>
            </a:endParaRPr>
          </a:p>
        </p:txBody>
      </p:sp>
      <p:sp>
        <p:nvSpPr>
          <p:cNvPr id="10" name="文本框 9">
            <a:extLst>
              <a:ext uri="{FF2B5EF4-FFF2-40B4-BE49-F238E27FC236}">
                <a16:creationId xmlns:a16="http://schemas.microsoft.com/office/drawing/2014/main" id="{A089AA66-6A29-40E0-9F7B-E545FCD9DEBB}"/>
              </a:ext>
            </a:extLst>
          </p:cNvPr>
          <p:cNvSpPr txBox="1"/>
          <p:nvPr/>
        </p:nvSpPr>
        <p:spPr>
          <a:xfrm>
            <a:off x="1215475" y="1493419"/>
            <a:ext cx="10089834" cy="458459"/>
          </a:xfrm>
          <a:prstGeom prst="rect">
            <a:avLst/>
          </a:prstGeom>
          <a:noFill/>
        </p:spPr>
        <p:txBody>
          <a:bodyPr wrap="square" rtlCol="0">
            <a:spAutoFit/>
          </a:bodyPr>
          <a:lstStyle/>
          <a:p>
            <a:pPr>
              <a:lnSpc>
                <a:spcPct val="150000"/>
              </a:lnSpc>
            </a:pPr>
            <a:r>
              <a:rPr lang="en-US" altLang="zh-CN" dirty="0">
                <a:solidFill>
                  <a:srgbClr val="000000"/>
                </a:solidFill>
              </a:rPr>
              <a:t>96984,86742,81170,50400,69516,86528,83027,123195,56064,71347,63819,71141,54136,94849</a:t>
            </a:r>
          </a:p>
        </p:txBody>
      </p:sp>
    </p:spTree>
    <p:extLst>
      <p:ext uri="{BB962C8B-B14F-4D97-AF65-F5344CB8AC3E}">
        <p14:creationId xmlns:p14="http://schemas.microsoft.com/office/powerpoint/2010/main" val="2720578158"/>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
          <p:cNvSpPr txBox="1"/>
          <p:nvPr/>
        </p:nvSpPr>
        <p:spPr>
          <a:xfrm>
            <a:off x="1895053" y="279515"/>
            <a:ext cx="8412729" cy="523220"/>
          </a:xfrm>
          <a:prstGeom prst="rect">
            <a:avLst/>
          </a:prstGeom>
          <a:noFill/>
          <a:effectLst/>
        </p:spPr>
        <p:txBody>
          <a:bodyPr wrap="square" rtlCol="0">
            <a:spAutoFit/>
          </a:bodyPr>
          <a:lstStyle/>
          <a:p>
            <a:r>
              <a:rPr lang="en-US" altLang="zh-CN" sz="2800" b="1" dirty="0">
                <a:solidFill>
                  <a:srgbClr val="00B0F0"/>
                </a:solidFill>
                <a:latin typeface="微软雅黑" panose="020B0503020204020204" pitchFamily="34" charset="-122"/>
              </a:rPr>
              <a:t>Embedding</a:t>
            </a:r>
            <a:r>
              <a:rPr lang="zh-CN" altLang="en-US" sz="2800" b="1" dirty="0">
                <a:solidFill>
                  <a:srgbClr val="00B0F0"/>
                </a:solidFill>
                <a:latin typeface="微软雅黑" panose="020B0503020204020204" pitchFamily="34" charset="-122"/>
              </a:rPr>
              <a:t>的应用：作为监督学习的输入</a:t>
            </a:r>
          </a:p>
        </p:txBody>
      </p:sp>
      <p:sp>
        <p:nvSpPr>
          <p:cNvPr id="4" name="文本框 3">
            <a:extLst>
              <a:ext uri="{FF2B5EF4-FFF2-40B4-BE49-F238E27FC236}">
                <a16:creationId xmlns:a16="http://schemas.microsoft.com/office/drawing/2014/main" id="{190AC458-4BD4-4FA9-A30B-E5AF46BF829B}"/>
              </a:ext>
            </a:extLst>
          </p:cNvPr>
          <p:cNvSpPr txBox="1"/>
          <p:nvPr/>
        </p:nvSpPr>
        <p:spPr>
          <a:xfrm>
            <a:off x="1133738" y="1356404"/>
            <a:ext cx="9174044" cy="8739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solidFill>
                  <a:srgbClr val="000000"/>
                </a:solidFill>
              </a:rPr>
              <a:t>预训练生成</a:t>
            </a:r>
            <a:r>
              <a:rPr lang="en-US" altLang="zh-CN" dirty="0">
                <a:solidFill>
                  <a:srgbClr val="000000"/>
                </a:solidFill>
              </a:rPr>
              <a:t>Embedding</a:t>
            </a:r>
            <a:r>
              <a:rPr lang="zh-CN" altLang="en-US" dirty="0">
                <a:solidFill>
                  <a:srgbClr val="000000"/>
                </a:solidFill>
              </a:rPr>
              <a:t>向量，然后作为神经网络的输入（</a:t>
            </a:r>
            <a:r>
              <a:rPr lang="en-US" altLang="zh-CN" dirty="0">
                <a:solidFill>
                  <a:srgbClr val="000000"/>
                </a:solidFill>
              </a:rPr>
              <a:t>Word2Vec</a:t>
            </a:r>
            <a:r>
              <a:rPr lang="zh-CN" altLang="en-US" dirty="0">
                <a:solidFill>
                  <a:srgbClr val="000000"/>
                </a:solidFill>
              </a:rPr>
              <a:t>、</a:t>
            </a:r>
            <a:r>
              <a:rPr lang="en-US" altLang="zh-CN" dirty="0">
                <a:solidFill>
                  <a:srgbClr val="000000"/>
                </a:solidFill>
              </a:rPr>
              <a:t>FM</a:t>
            </a:r>
            <a:r>
              <a:rPr lang="zh-CN" altLang="en-US" dirty="0">
                <a:solidFill>
                  <a:srgbClr val="000000"/>
                </a:solidFill>
              </a:rPr>
              <a:t>）；</a:t>
            </a:r>
            <a:endParaRPr lang="en-US" altLang="zh-CN" dirty="0">
              <a:solidFill>
                <a:srgbClr val="000000"/>
              </a:solidFill>
            </a:endParaRPr>
          </a:p>
          <a:p>
            <a:pPr marL="285750" indent="-285750">
              <a:lnSpc>
                <a:spcPct val="150000"/>
              </a:lnSpc>
              <a:buFont typeface="Arial" panose="020B0604020202020204" pitchFamily="34" charset="0"/>
              <a:buChar char="•"/>
            </a:pPr>
            <a:r>
              <a:rPr lang="zh-CN" altLang="en-US" dirty="0">
                <a:solidFill>
                  <a:srgbClr val="000000"/>
                </a:solidFill>
              </a:rPr>
              <a:t>加入</a:t>
            </a:r>
            <a:r>
              <a:rPr lang="en-US" altLang="zh-CN" dirty="0">
                <a:solidFill>
                  <a:srgbClr val="000000"/>
                </a:solidFill>
              </a:rPr>
              <a:t>Embedding</a:t>
            </a:r>
            <a:r>
              <a:rPr lang="zh-CN" altLang="en-US" dirty="0">
                <a:solidFill>
                  <a:srgbClr val="000000"/>
                </a:solidFill>
              </a:rPr>
              <a:t>层，同模型一起训练；</a:t>
            </a:r>
            <a:endParaRPr lang="en-US" altLang="zh-CN" dirty="0">
              <a:solidFill>
                <a:srgbClr val="000000"/>
              </a:solidFill>
            </a:endParaRPr>
          </a:p>
        </p:txBody>
      </p:sp>
      <p:pic>
        <p:nvPicPr>
          <p:cNvPr id="2" name="图片 1">
            <a:extLst>
              <a:ext uri="{FF2B5EF4-FFF2-40B4-BE49-F238E27FC236}">
                <a16:creationId xmlns:a16="http://schemas.microsoft.com/office/drawing/2014/main" id="{875B471F-5DF4-4453-80A8-030716BAAF26}"/>
              </a:ext>
            </a:extLst>
          </p:cNvPr>
          <p:cNvPicPr>
            <a:picLocks noChangeAspect="1"/>
          </p:cNvPicPr>
          <p:nvPr/>
        </p:nvPicPr>
        <p:blipFill>
          <a:blip r:embed="rId3"/>
          <a:stretch>
            <a:fillRect/>
          </a:stretch>
        </p:blipFill>
        <p:spPr>
          <a:xfrm>
            <a:off x="700196" y="2662167"/>
            <a:ext cx="6384019" cy="3227608"/>
          </a:xfrm>
          <a:prstGeom prst="rect">
            <a:avLst/>
          </a:prstGeom>
        </p:spPr>
      </p:pic>
      <p:pic>
        <p:nvPicPr>
          <p:cNvPr id="5" name="图片 4">
            <a:extLst>
              <a:ext uri="{FF2B5EF4-FFF2-40B4-BE49-F238E27FC236}">
                <a16:creationId xmlns:a16="http://schemas.microsoft.com/office/drawing/2014/main" id="{89A2209B-BF88-444B-B569-F8DC17074B33}"/>
              </a:ext>
            </a:extLst>
          </p:cNvPr>
          <p:cNvPicPr>
            <a:picLocks noChangeAspect="1"/>
          </p:cNvPicPr>
          <p:nvPr/>
        </p:nvPicPr>
        <p:blipFill>
          <a:blip r:embed="rId4"/>
          <a:stretch>
            <a:fillRect/>
          </a:stretch>
        </p:blipFill>
        <p:spPr>
          <a:xfrm>
            <a:off x="7084215" y="2662167"/>
            <a:ext cx="4957277" cy="1841274"/>
          </a:xfrm>
          <a:prstGeom prst="rect">
            <a:avLst/>
          </a:prstGeom>
        </p:spPr>
      </p:pic>
      <p:sp>
        <p:nvSpPr>
          <p:cNvPr id="7" name="文本框 6">
            <a:extLst>
              <a:ext uri="{FF2B5EF4-FFF2-40B4-BE49-F238E27FC236}">
                <a16:creationId xmlns:a16="http://schemas.microsoft.com/office/drawing/2014/main" id="{CB139A52-0A9C-4D4D-92BC-10F31E495580}"/>
              </a:ext>
            </a:extLst>
          </p:cNvPr>
          <p:cNvSpPr txBox="1"/>
          <p:nvPr/>
        </p:nvSpPr>
        <p:spPr>
          <a:xfrm>
            <a:off x="3133628" y="5924061"/>
            <a:ext cx="1166117" cy="456535"/>
          </a:xfrm>
          <a:prstGeom prst="rect">
            <a:avLst/>
          </a:prstGeom>
          <a:noFill/>
        </p:spPr>
        <p:txBody>
          <a:bodyPr wrap="square" rtlCol="0">
            <a:spAutoFit/>
          </a:bodyPr>
          <a:lstStyle/>
          <a:p>
            <a:pPr>
              <a:lnSpc>
                <a:spcPct val="150000"/>
              </a:lnSpc>
            </a:pPr>
            <a:r>
              <a:rPr lang="en-US" altLang="zh-CN" dirty="0" err="1">
                <a:solidFill>
                  <a:srgbClr val="000000"/>
                </a:solidFill>
              </a:rPr>
              <a:t>DeepFM</a:t>
            </a:r>
            <a:endParaRPr lang="en-US" altLang="zh-CN" dirty="0">
              <a:solidFill>
                <a:srgbClr val="000000"/>
              </a:solidFill>
            </a:endParaRPr>
          </a:p>
        </p:txBody>
      </p:sp>
      <p:sp>
        <p:nvSpPr>
          <p:cNvPr id="6" name="箭头: 下弧形 5">
            <a:extLst>
              <a:ext uri="{FF2B5EF4-FFF2-40B4-BE49-F238E27FC236}">
                <a16:creationId xmlns:a16="http://schemas.microsoft.com/office/drawing/2014/main" id="{7BEC67B5-0A4E-4D5A-B421-198FCBBE017F}"/>
              </a:ext>
            </a:extLst>
          </p:cNvPr>
          <p:cNvSpPr/>
          <p:nvPr/>
        </p:nvSpPr>
        <p:spPr>
          <a:xfrm rot="20286823">
            <a:off x="6798178" y="4947226"/>
            <a:ext cx="2090489" cy="609157"/>
          </a:xfrm>
          <a:prstGeom prst="curvedUpArrow">
            <a:avLst/>
          </a:prstGeom>
          <a:solidFill>
            <a:schemeClr val="bg1">
              <a:lumMod val="65000"/>
            </a:schemeClr>
          </a:solidFill>
          <a:ln>
            <a:solidFill>
              <a:schemeClr val="tx1">
                <a:lumMod val="95000"/>
                <a:lumOff val="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202286099"/>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
          <p:cNvSpPr txBox="1"/>
          <p:nvPr/>
        </p:nvSpPr>
        <p:spPr>
          <a:xfrm>
            <a:off x="1895053" y="279515"/>
            <a:ext cx="8412729" cy="523220"/>
          </a:xfrm>
          <a:prstGeom prst="rect">
            <a:avLst/>
          </a:prstGeom>
          <a:noFill/>
          <a:effectLst/>
        </p:spPr>
        <p:txBody>
          <a:bodyPr wrap="square" rtlCol="0">
            <a:spAutoFit/>
          </a:bodyPr>
          <a:lstStyle/>
          <a:p>
            <a:r>
              <a:rPr lang="en-US" altLang="zh-CN" sz="2800" b="1" dirty="0">
                <a:solidFill>
                  <a:srgbClr val="00B0F0"/>
                </a:solidFill>
                <a:latin typeface="微软雅黑" panose="020B0503020204020204" pitchFamily="34" charset="-122"/>
              </a:rPr>
              <a:t>Embedding</a:t>
            </a:r>
            <a:r>
              <a:rPr lang="zh-CN" altLang="en-US" sz="2800" b="1" dirty="0">
                <a:solidFill>
                  <a:srgbClr val="00B0F0"/>
                </a:solidFill>
                <a:latin typeface="微软雅黑" panose="020B0503020204020204" pitchFamily="34" charset="-122"/>
              </a:rPr>
              <a:t>的应用</a:t>
            </a:r>
          </a:p>
        </p:txBody>
      </p:sp>
      <p:pic>
        <p:nvPicPr>
          <p:cNvPr id="5" name="图片 4">
            <a:extLst>
              <a:ext uri="{FF2B5EF4-FFF2-40B4-BE49-F238E27FC236}">
                <a16:creationId xmlns:a16="http://schemas.microsoft.com/office/drawing/2014/main" id="{89A2209B-BF88-444B-B569-F8DC17074B33}"/>
              </a:ext>
            </a:extLst>
          </p:cNvPr>
          <p:cNvPicPr>
            <a:picLocks noChangeAspect="1"/>
          </p:cNvPicPr>
          <p:nvPr/>
        </p:nvPicPr>
        <p:blipFill>
          <a:blip r:embed="rId2"/>
          <a:stretch>
            <a:fillRect/>
          </a:stretch>
        </p:blipFill>
        <p:spPr>
          <a:xfrm>
            <a:off x="3590960" y="976312"/>
            <a:ext cx="5478089" cy="2034718"/>
          </a:xfrm>
          <a:prstGeom prst="rect">
            <a:avLst/>
          </a:prstGeom>
        </p:spPr>
      </p:pic>
      <p:pic>
        <p:nvPicPr>
          <p:cNvPr id="9" name="图片 8">
            <a:extLst>
              <a:ext uri="{FF2B5EF4-FFF2-40B4-BE49-F238E27FC236}">
                <a16:creationId xmlns:a16="http://schemas.microsoft.com/office/drawing/2014/main" id="{25BC7571-E5A9-40CE-B68B-360232F555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006" y="3184605"/>
            <a:ext cx="4197007" cy="3567455"/>
          </a:xfrm>
          <a:prstGeom prst="rect">
            <a:avLst/>
          </a:prstGeom>
        </p:spPr>
      </p:pic>
      <p:pic>
        <p:nvPicPr>
          <p:cNvPr id="11" name="图片 10">
            <a:extLst>
              <a:ext uri="{FF2B5EF4-FFF2-40B4-BE49-F238E27FC236}">
                <a16:creationId xmlns:a16="http://schemas.microsoft.com/office/drawing/2014/main" id="{6D437F26-3FC1-41F0-A135-F6B40B34EF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6953" y="4306346"/>
            <a:ext cx="5915025" cy="1323975"/>
          </a:xfrm>
          <a:prstGeom prst="rect">
            <a:avLst/>
          </a:prstGeom>
        </p:spPr>
      </p:pic>
    </p:spTree>
    <p:extLst>
      <p:ext uri="{BB962C8B-B14F-4D97-AF65-F5344CB8AC3E}">
        <p14:creationId xmlns:p14="http://schemas.microsoft.com/office/powerpoint/2010/main" val="38232102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
          <p:cNvSpPr txBox="1"/>
          <p:nvPr/>
        </p:nvSpPr>
        <p:spPr>
          <a:xfrm>
            <a:off x="1895053" y="279515"/>
            <a:ext cx="6184421" cy="523220"/>
          </a:xfrm>
          <a:prstGeom prst="rect">
            <a:avLst/>
          </a:prstGeom>
          <a:noFill/>
          <a:effectLst/>
        </p:spPr>
        <p:txBody>
          <a:bodyPr wrap="square" rtlCol="0">
            <a:spAutoFit/>
          </a:bodyPr>
          <a:lstStyle/>
          <a:p>
            <a:r>
              <a:rPr lang="zh-CN" altLang="en-US" sz="2800" b="1" dirty="0">
                <a:solidFill>
                  <a:srgbClr val="00B0F0"/>
                </a:solidFill>
                <a:latin typeface="微软雅黑" panose="020B0503020204020204" pitchFamily="34" charset="-122"/>
              </a:rPr>
              <a:t>什么是</a:t>
            </a:r>
            <a:r>
              <a:rPr lang="en-US" altLang="zh-CN" sz="2800" b="1" dirty="0">
                <a:solidFill>
                  <a:srgbClr val="00B0F0"/>
                </a:solidFill>
                <a:latin typeface="微软雅黑" panose="020B0503020204020204" pitchFamily="34" charset="-122"/>
              </a:rPr>
              <a:t>Embedding</a:t>
            </a:r>
            <a:r>
              <a:rPr lang="zh-CN" altLang="en-US" sz="2800" b="1" dirty="0">
                <a:solidFill>
                  <a:srgbClr val="00B0F0"/>
                </a:solidFill>
                <a:latin typeface="微软雅黑" panose="020B0503020204020204" pitchFamily="34" charset="-122"/>
              </a:rPr>
              <a:t>？</a:t>
            </a:r>
          </a:p>
        </p:txBody>
      </p:sp>
      <p:sp>
        <p:nvSpPr>
          <p:cNvPr id="42" name="文本框 41"/>
          <p:cNvSpPr txBox="1"/>
          <p:nvPr/>
        </p:nvSpPr>
        <p:spPr>
          <a:xfrm>
            <a:off x="1152018" y="1108605"/>
            <a:ext cx="9882668" cy="752770"/>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Ø"/>
            </a:pPr>
            <a:r>
              <a:rPr lang="zh-CN" altLang="en-US" dirty="0">
                <a:solidFill>
                  <a:srgbClr val="000000"/>
                </a:solidFill>
              </a:rPr>
              <a:t>简单来说，</a:t>
            </a:r>
            <a:r>
              <a:rPr lang="en-US" altLang="zh-CN" dirty="0">
                <a:solidFill>
                  <a:srgbClr val="000000"/>
                </a:solidFill>
              </a:rPr>
              <a:t>embedding</a:t>
            </a:r>
            <a:r>
              <a:rPr lang="zh-CN" altLang="en-US" dirty="0">
                <a:solidFill>
                  <a:srgbClr val="000000"/>
                </a:solidFill>
              </a:rPr>
              <a:t>就是用一个</a:t>
            </a:r>
            <a:r>
              <a:rPr lang="zh-CN" altLang="en-US" b="1" dirty="0">
                <a:solidFill>
                  <a:srgbClr val="000000"/>
                </a:solidFill>
              </a:rPr>
              <a:t>低维向量表示</a:t>
            </a:r>
            <a:r>
              <a:rPr lang="zh-CN" altLang="en-US" dirty="0">
                <a:solidFill>
                  <a:srgbClr val="000000"/>
                </a:solidFill>
              </a:rPr>
              <a:t>一个物体，可以是一个词，或是一个商品，或是一个电影等等。</a:t>
            </a:r>
            <a:endParaRPr lang="en-US" altLang="zh-CN" dirty="0">
              <a:solidFill>
                <a:srgbClr val="000000"/>
              </a:solidFill>
            </a:endParaRPr>
          </a:p>
        </p:txBody>
      </p:sp>
      <p:sp>
        <p:nvSpPr>
          <p:cNvPr id="45" name="文本框 44">
            <a:extLst>
              <a:ext uri="{FF2B5EF4-FFF2-40B4-BE49-F238E27FC236}">
                <a16:creationId xmlns:a16="http://schemas.microsoft.com/office/drawing/2014/main" id="{FB3C2D37-8837-4AF1-87C9-5A120597AD35}"/>
              </a:ext>
            </a:extLst>
          </p:cNvPr>
          <p:cNvSpPr txBox="1"/>
          <p:nvPr/>
        </p:nvSpPr>
        <p:spPr>
          <a:xfrm>
            <a:off x="8990304" y="4502837"/>
            <a:ext cx="2245732" cy="1445267"/>
          </a:xfrm>
          <a:prstGeom prst="rect">
            <a:avLst/>
          </a:prstGeom>
          <a:noFill/>
        </p:spPr>
        <p:txBody>
          <a:bodyPr wrap="square" rtlCol="0">
            <a:spAutoFit/>
          </a:bodyPr>
          <a:lstStyle/>
          <a:p>
            <a:pPr marL="285750" indent="-285750">
              <a:lnSpc>
                <a:spcPct val="125000"/>
              </a:lnSpc>
              <a:buFont typeface="Wingdings" panose="05000000000000000000" pitchFamily="2" charset="2"/>
              <a:buChar char="Ø"/>
            </a:pPr>
            <a:r>
              <a:rPr lang="zh-CN" altLang="en-US" dirty="0"/>
              <a:t>从另外一个空间</a:t>
            </a:r>
            <a:r>
              <a:rPr lang="zh-CN" altLang="en-US" b="1" dirty="0"/>
              <a:t>表达物体</a:t>
            </a:r>
            <a:r>
              <a:rPr lang="zh-CN" altLang="en-US" dirty="0"/>
              <a:t>，甚至揭示了物体间的</a:t>
            </a:r>
            <a:r>
              <a:rPr lang="zh-CN" altLang="en-US" b="1" dirty="0"/>
              <a:t>潜在关系</a:t>
            </a:r>
            <a:r>
              <a:rPr lang="zh-CN" altLang="en-US" dirty="0"/>
              <a:t>。</a:t>
            </a:r>
            <a:endParaRPr lang="en-US" altLang="zh-CN" dirty="0">
              <a:solidFill>
                <a:srgbClr val="000000"/>
              </a:solidFill>
            </a:endParaRPr>
          </a:p>
        </p:txBody>
      </p:sp>
      <p:grpSp>
        <p:nvGrpSpPr>
          <p:cNvPr id="9" name="组合 8">
            <a:extLst>
              <a:ext uri="{FF2B5EF4-FFF2-40B4-BE49-F238E27FC236}">
                <a16:creationId xmlns:a16="http://schemas.microsoft.com/office/drawing/2014/main" id="{DC809275-4D03-48C2-98DC-635484080B27}"/>
              </a:ext>
            </a:extLst>
          </p:cNvPr>
          <p:cNvGrpSpPr/>
          <p:nvPr/>
        </p:nvGrpSpPr>
        <p:grpSpPr>
          <a:xfrm>
            <a:off x="1152018" y="1948642"/>
            <a:ext cx="10084018" cy="1172286"/>
            <a:chOff x="1152019" y="1839398"/>
            <a:chExt cx="10084018" cy="1172286"/>
          </a:xfrm>
        </p:grpSpPr>
        <p:sp>
          <p:nvSpPr>
            <p:cNvPr id="7" name="文本框 6">
              <a:extLst>
                <a:ext uri="{FF2B5EF4-FFF2-40B4-BE49-F238E27FC236}">
                  <a16:creationId xmlns:a16="http://schemas.microsoft.com/office/drawing/2014/main" id="{62BF57D8-D078-472C-A98E-EAC56839B64C}"/>
                </a:ext>
              </a:extLst>
            </p:cNvPr>
            <p:cNvSpPr txBox="1"/>
            <p:nvPr/>
          </p:nvSpPr>
          <p:spPr>
            <a:xfrm>
              <a:off x="1152019" y="1839398"/>
              <a:ext cx="10084018" cy="406522"/>
            </a:xfrm>
            <a:prstGeom prst="rect">
              <a:avLst/>
            </a:prstGeom>
            <a:noFill/>
          </p:spPr>
          <p:txBody>
            <a:bodyPr wrap="square" rtlCol="0">
              <a:spAutoFit/>
            </a:bodyPr>
            <a:lstStyle/>
            <a:p>
              <a:pPr marL="285750" indent="-285750">
                <a:lnSpc>
                  <a:spcPct val="125000"/>
                </a:lnSpc>
                <a:buFont typeface="Wingdings" panose="05000000000000000000" pitchFamily="2" charset="2"/>
                <a:buChar char="Ø"/>
              </a:pPr>
              <a:r>
                <a:rPr lang="en-US" altLang="zh-CN" dirty="0">
                  <a:solidFill>
                    <a:srgbClr val="000000"/>
                  </a:solidFill>
                </a:rPr>
                <a:t>embedding</a:t>
              </a:r>
              <a:r>
                <a:rPr lang="zh-CN" altLang="en-US" dirty="0">
                  <a:solidFill>
                    <a:srgbClr val="000000"/>
                  </a:solidFill>
                </a:rPr>
                <a:t>向量的性质是能使</a:t>
              </a:r>
              <a:r>
                <a:rPr lang="zh-CN" altLang="en-US" b="1" dirty="0">
                  <a:solidFill>
                    <a:srgbClr val="000000"/>
                  </a:solidFill>
                </a:rPr>
                <a:t>距离</a:t>
              </a:r>
              <a:r>
                <a:rPr lang="zh-CN" altLang="en-US" dirty="0">
                  <a:solidFill>
                    <a:srgbClr val="000000"/>
                  </a:solidFill>
                </a:rPr>
                <a:t>相近的向量对应的物体有相近的含义，比如 ：</a:t>
              </a:r>
              <a:endParaRPr lang="en-US" altLang="zh-CN" dirty="0">
                <a:solidFill>
                  <a:srgbClr val="000000"/>
                </a:solidFill>
              </a:endParaRPr>
            </a:p>
          </p:txBody>
        </p:sp>
        <p:sp>
          <p:nvSpPr>
            <p:cNvPr id="8" name="文本框 7">
              <a:extLst>
                <a:ext uri="{FF2B5EF4-FFF2-40B4-BE49-F238E27FC236}">
                  <a16:creationId xmlns:a16="http://schemas.microsoft.com/office/drawing/2014/main" id="{6AD15AAA-D42E-4CAB-AD00-EEEE91255AEA}"/>
                </a:ext>
              </a:extLst>
            </p:cNvPr>
            <p:cNvSpPr txBox="1"/>
            <p:nvPr/>
          </p:nvSpPr>
          <p:spPr>
            <a:xfrm>
              <a:off x="1895053" y="2258914"/>
              <a:ext cx="7936563" cy="752770"/>
            </a:xfrm>
            <a:prstGeom prst="rect">
              <a:avLst/>
            </a:prstGeom>
            <a:noFill/>
          </p:spPr>
          <p:txBody>
            <a:bodyPr wrap="square" rtlCol="0">
              <a:spAutoFit/>
            </a:bodyPr>
            <a:lstStyle/>
            <a:p>
              <a:pPr marL="285750" indent="-285750" algn="just">
                <a:lnSpc>
                  <a:spcPct val="125000"/>
                </a:lnSpc>
                <a:buFont typeface="Arial" panose="020B0604020202020204" pitchFamily="34" charset="0"/>
                <a:buChar char="•"/>
              </a:pPr>
              <a:r>
                <a:rPr lang="en-US" altLang="zh-CN" dirty="0">
                  <a:solidFill>
                    <a:srgbClr val="000000"/>
                  </a:solidFill>
                </a:rPr>
                <a:t>Embedding(</a:t>
              </a:r>
              <a:r>
                <a:rPr lang="zh-CN" altLang="en-US" dirty="0">
                  <a:solidFill>
                    <a:srgbClr val="000000"/>
                  </a:solidFill>
                </a:rPr>
                <a:t>复仇者联盟</a:t>
              </a:r>
              <a:r>
                <a:rPr lang="en-US" altLang="zh-CN" dirty="0">
                  <a:solidFill>
                    <a:srgbClr val="000000"/>
                  </a:solidFill>
                </a:rPr>
                <a:t>)</a:t>
              </a:r>
              <a:r>
                <a:rPr lang="zh-CN" altLang="en-US" dirty="0">
                  <a:solidFill>
                    <a:srgbClr val="000000"/>
                  </a:solidFill>
                </a:rPr>
                <a:t>和</a:t>
              </a:r>
              <a:r>
                <a:rPr lang="en-US" altLang="zh-CN" dirty="0">
                  <a:solidFill>
                    <a:srgbClr val="000000"/>
                  </a:solidFill>
                </a:rPr>
                <a:t>Embedding(</a:t>
              </a:r>
              <a:r>
                <a:rPr lang="zh-CN" altLang="en-US" dirty="0">
                  <a:solidFill>
                    <a:srgbClr val="000000"/>
                  </a:solidFill>
                </a:rPr>
                <a:t>钢铁侠</a:t>
              </a:r>
              <a:r>
                <a:rPr lang="en-US" altLang="zh-CN" dirty="0">
                  <a:solidFill>
                    <a:srgbClr val="000000"/>
                  </a:solidFill>
                </a:rPr>
                <a:t>)</a:t>
              </a:r>
              <a:r>
                <a:rPr lang="zh-CN" altLang="en-US" dirty="0">
                  <a:solidFill>
                    <a:srgbClr val="000000"/>
                  </a:solidFill>
                </a:rPr>
                <a:t>之间的距离就会很接近；</a:t>
              </a:r>
              <a:endParaRPr lang="en-US" altLang="zh-CN" dirty="0">
                <a:solidFill>
                  <a:srgbClr val="000000"/>
                </a:solidFill>
              </a:endParaRPr>
            </a:p>
            <a:p>
              <a:pPr marL="285750" indent="-285750">
                <a:lnSpc>
                  <a:spcPct val="125000"/>
                </a:lnSpc>
                <a:buFont typeface="Arial" panose="020B0604020202020204" pitchFamily="34" charset="0"/>
                <a:buChar char="•"/>
              </a:pPr>
              <a:r>
                <a:rPr lang="zh-CN" altLang="en-US" dirty="0">
                  <a:solidFill>
                    <a:srgbClr val="000000"/>
                  </a:solidFill>
                </a:rPr>
                <a:t>而 </a:t>
              </a:r>
              <a:r>
                <a:rPr lang="en-US" altLang="zh-CN" dirty="0">
                  <a:solidFill>
                    <a:srgbClr val="000000"/>
                  </a:solidFill>
                </a:rPr>
                <a:t>Embedding(</a:t>
              </a:r>
              <a:r>
                <a:rPr lang="zh-CN" altLang="en-US" dirty="0">
                  <a:solidFill>
                    <a:srgbClr val="000000"/>
                  </a:solidFill>
                </a:rPr>
                <a:t>复仇者联盟</a:t>
              </a:r>
              <a:r>
                <a:rPr lang="en-US" altLang="zh-CN" dirty="0">
                  <a:solidFill>
                    <a:srgbClr val="000000"/>
                  </a:solidFill>
                </a:rPr>
                <a:t>)</a:t>
              </a:r>
              <a:r>
                <a:rPr lang="zh-CN" altLang="en-US" dirty="0">
                  <a:solidFill>
                    <a:srgbClr val="000000"/>
                  </a:solidFill>
                </a:rPr>
                <a:t>和</a:t>
              </a:r>
              <a:r>
                <a:rPr lang="en-US" altLang="zh-CN" dirty="0">
                  <a:solidFill>
                    <a:srgbClr val="000000"/>
                  </a:solidFill>
                </a:rPr>
                <a:t>Embedding(</a:t>
              </a:r>
              <a:r>
                <a:rPr lang="zh-CN" altLang="en-US" dirty="0">
                  <a:solidFill>
                    <a:srgbClr val="000000"/>
                  </a:solidFill>
                </a:rPr>
                <a:t>乱世佳人</a:t>
              </a:r>
              <a:r>
                <a:rPr lang="en-US" altLang="zh-CN" dirty="0">
                  <a:solidFill>
                    <a:srgbClr val="000000"/>
                  </a:solidFill>
                </a:rPr>
                <a:t>)</a:t>
              </a:r>
              <a:r>
                <a:rPr lang="zh-CN" altLang="en-US" dirty="0">
                  <a:solidFill>
                    <a:srgbClr val="000000"/>
                  </a:solidFill>
                </a:rPr>
                <a:t>的距离就会远一些。</a:t>
              </a:r>
              <a:endParaRPr lang="en-US" altLang="zh-CN" dirty="0">
                <a:solidFill>
                  <a:srgbClr val="000000"/>
                </a:solidFill>
              </a:endParaRPr>
            </a:p>
          </p:txBody>
        </p:sp>
      </p:grpSp>
      <p:pic>
        <p:nvPicPr>
          <p:cNvPr id="5" name="图片 4">
            <a:extLst>
              <a:ext uri="{FF2B5EF4-FFF2-40B4-BE49-F238E27FC236}">
                <a16:creationId xmlns:a16="http://schemas.microsoft.com/office/drawing/2014/main" id="{37C3C12A-04BC-43EC-813E-EDD3EA6898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442" y="3915761"/>
            <a:ext cx="7713642" cy="2810532"/>
          </a:xfrm>
          <a:prstGeom prst="rect">
            <a:avLst/>
          </a:prstGeom>
        </p:spPr>
      </p:pic>
      <p:grpSp>
        <p:nvGrpSpPr>
          <p:cNvPr id="10" name="组合 9">
            <a:extLst>
              <a:ext uri="{FF2B5EF4-FFF2-40B4-BE49-F238E27FC236}">
                <a16:creationId xmlns:a16="http://schemas.microsoft.com/office/drawing/2014/main" id="{A8986905-4698-4C32-87DD-B1F132E3D82E}"/>
              </a:ext>
            </a:extLst>
          </p:cNvPr>
          <p:cNvGrpSpPr/>
          <p:nvPr/>
        </p:nvGrpSpPr>
        <p:grpSpPr>
          <a:xfrm>
            <a:off x="1152018" y="3208195"/>
            <a:ext cx="9855779" cy="803261"/>
            <a:chOff x="1152018" y="3208195"/>
            <a:chExt cx="9855779" cy="803261"/>
          </a:xfrm>
        </p:grpSpPr>
        <p:sp>
          <p:nvSpPr>
            <p:cNvPr id="43" name="文本框 42">
              <a:extLst>
                <a:ext uri="{FF2B5EF4-FFF2-40B4-BE49-F238E27FC236}">
                  <a16:creationId xmlns:a16="http://schemas.microsoft.com/office/drawing/2014/main" id="{5CD3EAF3-1FEB-4FD2-80E6-D918082BAC22}"/>
                </a:ext>
              </a:extLst>
            </p:cNvPr>
            <p:cNvSpPr txBox="1"/>
            <p:nvPr/>
          </p:nvSpPr>
          <p:spPr>
            <a:xfrm>
              <a:off x="1152018" y="3208195"/>
              <a:ext cx="9139634" cy="406522"/>
            </a:xfrm>
            <a:prstGeom prst="rect">
              <a:avLst/>
            </a:prstGeom>
            <a:noFill/>
          </p:spPr>
          <p:txBody>
            <a:bodyPr wrap="square" rtlCol="0">
              <a:spAutoFit/>
            </a:bodyPr>
            <a:lstStyle/>
            <a:p>
              <a:pPr marL="285750" indent="-285750">
                <a:lnSpc>
                  <a:spcPct val="125000"/>
                </a:lnSpc>
                <a:buFont typeface="Wingdings" panose="05000000000000000000" pitchFamily="2" charset="2"/>
                <a:buChar char="Ø"/>
              </a:pPr>
              <a:r>
                <a:rPr lang="zh-CN" altLang="en-US" dirty="0">
                  <a:solidFill>
                    <a:srgbClr val="000000"/>
                  </a:solidFill>
                </a:rPr>
                <a:t>除此之外</a:t>
              </a:r>
              <a:r>
                <a:rPr lang="en-US" altLang="zh-CN" dirty="0">
                  <a:solidFill>
                    <a:srgbClr val="000000"/>
                  </a:solidFill>
                </a:rPr>
                <a:t>Embedding</a:t>
              </a:r>
              <a:r>
                <a:rPr lang="zh-CN" altLang="en-US" dirty="0">
                  <a:solidFill>
                    <a:srgbClr val="000000"/>
                  </a:solidFill>
                </a:rPr>
                <a:t>甚至还具有</a:t>
              </a:r>
              <a:r>
                <a:rPr lang="zh-CN" altLang="en-US" b="1" dirty="0">
                  <a:solidFill>
                    <a:srgbClr val="000000"/>
                  </a:solidFill>
                </a:rPr>
                <a:t>数学运算</a:t>
              </a:r>
              <a:r>
                <a:rPr lang="zh-CN" altLang="en-US" dirty="0">
                  <a:solidFill>
                    <a:srgbClr val="000000"/>
                  </a:solidFill>
                </a:rPr>
                <a:t>的关系：</a:t>
              </a:r>
              <a:endParaRPr lang="en-US" altLang="zh-CN" dirty="0">
                <a:solidFill>
                  <a:srgbClr val="000000"/>
                </a:solidFill>
              </a:endParaRPr>
            </a:p>
          </p:txBody>
        </p:sp>
        <p:sp>
          <p:nvSpPr>
            <p:cNvPr id="6" name="文本框 5">
              <a:extLst>
                <a:ext uri="{FF2B5EF4-FFF2-40B4-BE49-F238E27FC236}">
                  <a16:creationId xmlns:a16="http://schemas.microsoft.com/office/drawing/2014/main" id="{796BF94A-A960-45CC-9112-17A958D5AB54}"/>
                </a:ext>
              </a:extLst>
            </p:cNvPr>
            <p:cNvSpPr txBox="1"/>
            <p:nvPr/>
          </p:nvSpPr>
          <p:spPr>
            <a:xfrm>
              <a:off x="1868163" y="3604934"/>
              <a:ext cx="9139634" cy="406522"/>
            </a:xfrm>
            <a:prstGeom prst="rect">
              <a:avLst/>
            </a:prstGeom>
            <a:noFill/>
          </p:spPr>
          <p:txBody>
            <a:bodyPr wrap="square" rtlCol="0">
              <a:spAutoFit/>
            </a:bodyPr>
            <a:lstStyle/>
            <a:p>
              <a:pPr>
                <a:lnSpc>
                  <a:spcPct val="125000"/>
                </a:lnSpc>
              </a:pPr>
              <a:r>
                <a:rPr lang="en-US" altLang="zh-CN" dirty="0">
                  <a:solidFill>
                    <a:srgbClr val="000000"/>
                  </a:solidFill>
                </a:rPr>
                <a:t>Embedding</a:t>
              </a:r>
              <a:r>
                <a:rPr lang="zh-CN" altLang="en-US" dirty="0">
                  <a:solidFill>
                    <a:srgbClr val="000000"/>
                  </a:solidFill>
                </a:rPr>
                <a:t>（马德里）</a:t>
              </a:r>
              <a:r>
                <a:rPr lang="en-US" altLang="zh-CN" dirty="0">
                  <a:solidFill>
                    <a:srgbClr val="000000"/>
                  </a:solidFill>
                </a:rPr>
                <a:t>- Embedding</a:t>
              </a:r>
              <a:r>
                <a:rPr lang="zh-CN" altLang="en-US" dirty="0">
                  <a:solidFill>
                    <a:srgbClr val="000000"/>
                  </a:solidFill>
                </a:rPr>
                <a:t>（西班牙）</a:t>
              </a:r>
              <a:r>
                <a:rPr lang="en-US" altLang="zh-CN" dirty="0">
                  <a:solidFill>
                    <a:srgbClr val="000000"/>
                  </a:solidFill>
                </a:rPr>
                <a:t>+ Embedding(</a:t>
              </a:r>
              <a:r>
                <a:rPr lang="zh-CN" altLang="en-US" dirty="0">
                  <a:solidFill>
                    <a:srgbClr val="000000"/>
                  </a:solidFill>
                </a:rPr>
                <a:t>德国</a:t>
              </a:r>
              <a:r>
                <a:rPr lang="en-US" altLang="zh-CN" dirty="0">
                  <a:solidFill>
                    <a:srgbClr val="000000"/>
                  </a:solidFill>
                </a:rPr>
                <a:t>) ≈ Embedding(</a:t>
              </a:r>
              <a:r>
                <a:rPr lang="zh-CN" altLang="en-US" dirty="0">
                  <a:solidFill>
                    <a:srgbClr val="000000"/>
                  </a:solidFill>
                </a:rPr>
                <a:t>柏林</a:t>
              </a:r>
              <a:r>
                <a:rPr lang="en-US" altLang="zh-CN" dirty="0">
                  <a:solidFill>
                    <a:srgbClr val="000000"/>
                  </a:solidFill>
                </a:rPr>
                <a:t>)</a:t>
              </a:r>
            </a:p>
          </p:txBody>
        </p:sp>
      </p:grpSp>
    </p:spTree>
    <p:extLst>
      <p:ext uri="{BB962C8B-B14F-4D97-AF65-F5344CB8AC3E}">
        <p14:creationId xmlns:p14="http://schemas.microsoft.com/office/powerpoint/2010/main" val="3797495114"/>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
          <p:cNvSpPr txBox="1"/>
          <p:nvPr/>
        </p:nvSpPr>
        <p:spPr>
          <a:xfrm>
            <a:off x="1889635" y="191539"/>
            <a:ext cx="8412729" cy="523220"/>
          </a:xfrm>
          <a:prstGeom prst="rect">
            <a:avLst/>
          </a:prstGeom>
          <a:noFill/>
          <a:effectLst/>
        </p:spPr>
        <p:txBody>
          <a:bodyPr wrap="square" rtlCol="0">
            <a:spAutoFit/>
          </a:bodyPr>
          <a:lstStyle/>
          <a:p>
            <a:r>
              <a:rPr lang="en-US" altLang="zh-CN" sz="2800" b="1" dirty="0">
                <a:solidFill>
                  <a:srgbClr val="00B0F0"/>
                </a:solidFill>
                <a:latin typeface="微软雅黑" panose="020B0503020204020204" pitchFamily="34" charset="-122"/>
              </a:rPr>
              <a:t>Embedding</a:t>
            </a:r>
            <a:r>
              <a:rPr lang="zh-CN" altLang="en-US" sz="2800" b="1" dirty="0">
                <a:solidFill>
                  <a:srgbClr val="00B0F0"/>
                </a:solidFill>
                <a:latin typeface="微软雅黑" panose="020B0503020204020204" pitchFamily="34" charset="-122"/>
              </a:rPr>
              <a:t>的应用：可视化</a:t>
            </a:r>
          </a:p>
        </p:txBody>
      </p:sp>
      <p:pic>
        <p:nvPicPr>
          <p:cNvPr id="4" name="图片 3">
            <a:extLst>
              <a:ext uri="{FF2B5EF4-FFF2-40B4-BE49-F238E27FC236}">
                <a16:creationId xmlns:a16="http://schemas.microsoft.com/office/drawing/2014/main" id="{322A3C4C-6AF8-4139-9F82-B0DA319466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3309" y="2597872"/>
            <a:ext cx="5929747" cy="4112199"/>
          </a:xfrm>
          <a:prstGeom prst="rect">
            <a:avLst/>
          </a:prstGeom>
        </p:spPr>
      </p:pic>
      <p:sp>
        <p:nvSpPr>
          <p:cNvPr id="7" name="矩形 6">
            <a:extLst>
              <a:ext uri="{FF2B5EF4-FFF2-40B4-BE49-F238E27FC236}">
                <a16:creationId xmlns:a16="http://schemas.microsoft.com/office/drawing/2014/main" id="{CDCDA088-E6E9-4279-A459-FF6189EDBE8F}"/>
              </a:ext>
            </a:extLst>
          </p:cNvPr>
          <p:cNvSpPr/>
          <p:nvPr/>
        </p:nvSpPr>
        <p:spPr>
          <a:xfrm>
            <a:off x="1044117" y="1202497"/>
            <a:ext cx="5280613" cy="369332"/>
          </a:xfrm>
          <a:prstGeom prst="rect">
            <a:avLst/>
          </a:prstGeom>
        </p:spPr>
        <p:txBody>
          <a:bodyPr wrap="none">
            <a:spAutoFit/>
          </a:bodyPr>
          <a:lstStyle/>
          <a:p>
            <a:pPr marL="285750" indent="-285750">
              <a:buFont typeface="Wingdings" panose="05000000000000000000" pitchFamily="2" charset="2"/>
              <a:buChar char="Ø"/>
            </a:pPr>
            <a:r>
              <a:rPr lang="en-US" altLang="zh-CN" dirty="0">
                <a:solidFill>
                  <a:srgbClr val="1A1A1A"/>
                </a:solidFill>
                <a:latin typeface="-apple-system"/>
              </a:rPr>
              <a:t>Embedding </a:t>
            </a:r>
            <a:r>
              <a:rPr lang="zh-CN" altLang="en-US" dirty="0">
                <a:solidFill>
                  <a:srgbClr val="1A1A1A"/>
                </a:solidFill>
                <a:latin typeface="-apple-system"/>
              </a:rPr>
              <a:t>可以用来</a:t>
            </a:r>
            <a:r>
              <a:rPr lang="zh-CN" altLang="en-US" b="1" dirty="0">
                <a:solidFill>
                  <a:srgbClr val="1A1A1A"/>
                </a:solidFill>
                <a:latin typeface="-apple-system"/>
              </a:rPr>
              <a:t>可视化</a:t>
            </a:r>
            <a:r>
              <a:rPr lang="zh-CN" altLang="en-US" dirty="0">
                <a:solidFill>
                  <a:srgbClr val="1A1A1A"/>
                </a:solidFill>
                <a:latin typeface="-apple-system"/>
              </a:rPr>
              <a:t>表示数据的</a:t>
            </a:r>
            <a:r>
              <a:rPr lang="zh-CN" altLang="en-US" b="1" dirty="0">
                <a:solidFill>
                  <a:srgbClr val="1A1A1A"/>
                </a:solidFill>
                <a:latin typeface="-apple-system"/>
              </a:rPr>
              <a:t>相关性</a:t>
            </a:r>
            <a:r>
              <a:rPr lang="zh-CN" altLang="en-US" dirty="0">
                <a:solidFill>
                  <a:srgbClr val="1A1A1A"/>
                </a:solidFill>
                <a:latin typeface="-apple-system"/>
              </a:rPr>
              <a:t>。</a:t>
            </a:r>
            <a:endParaRPr lang="zh-CN" altLang="en-US" dirty="0"/>
          </a:p>
        </p:txBody>
      </p:sp>
      <p:sp>
        <p:nvSpPr>
          <p:cNvPr id="8" name="矩形 7">
            <a:extLst>
              <a:ext uri="{FF2B5EF4-FFF2-40B4-BE49-F238E27FC236}">
                <a16:creationId xmlns:a16="http://schemas.microsoft.com/office/drawing/2014/main" id="{9C1E225F-B103-4522-805E-8F513D186CE1}"/>
              </a:ext>
            </a:extLst>
          </p:cNvPr>
          <p:cNvSpPr/>
          <p:nvPr/>
        </p:nvSpPr>
        <p:spPr>
          <a:xfrm>
            <a:off x="1044117" y="1647872"/>
            <a:ext cx="10306557" cy="873957"/>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dirty="0"/>
              <a:t>我们可以定义维基百科上所有书籍为原始 </a:t>
            </a:r>
            <a:r>
              <a:rPr lang="en-US" altLang="zh-CN" dirty="0"/>
              <a:t>37,000 </a:t>
            </a:r>
            <a:r>
              <a:rPr lang="zh-CN" altLang="en-US" dirty="0"/>
              <a:t>维，使用 </a:t>
            </a:r>
            <a:r>
              <a:rPr lang="en-US" altLang="zh-CN" dirty="0"/>
              <a:t>neural network embedding </a:t>
            </a:r>
            <a:r>
              <a:rPr lang="zh-CN" altLang="en-US" dirty="0"/>
              <a:t>将它们映射到 </a:t>
            </a:r>
            <a:r>
              <a:rPr lang="en-US" altLang="zh-CN" dirty="0"/>
              <a:t>50 </a:t>
            </a:r>
            <a:r>
              <a:rPr lang="zh-CN" altLang="en-US" dirty="0"/>
              <a:t>维，然后使用 </a:t>
            </a:r>
            <a:r>
              <a:rPr lang="en-US" altLang="zh-CN" dirty="0"/>
              <a:t>TSNE </a:t>
            </a:r>
            <a:r>
              <a:rPr lang="zh-CN" altLang="en-US" dirty="0"/>
              <a:t>将它们映射到 </a:t>
            </a:r>
            <a:r>
              <a:rPr lang="en-US" altLang="zh-CN" dirty="0"/>
              <a:t>2 </a:t>
            </a:r>
            <a:r>
              <a:rPr lang="zh-CN" altLang="en-US" dirty="0"/>
              <a:t>维，其结果如下：</a:t>
            </a:r>
          </a:p>
        </p:txBody>
      </p:sp>
    </p:spTree>
    <p:extLst>
      <p:ext uri="{BB962C8B-B14F-4D97-AF65-F5344CB8AC3E}">
        <p14:creationId xmlns:p14="http://schemas.microsoft.com/office/powerpoint/2010/main" val="917795258"/>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
          <p:cNvSpPr txBox="1"/>
          <p:nvPr/>
        </p:nvSpPr>
        <p:spPr>
          <a:xfrm>
            <a:off x="1895053" y="279515"/>
            <a:ext cx="8412729" cy="523220"/>
          </a:xfrm>
          <a:prstGeom prst="rect">
            <a:avLst/>
          </a:prstGeom>
          <a:noFill/>
          <a:effectLst/>
        </p:spPr>
        <p:txBody>
          <a:bodyPr wrap="square" rtlCol="0">
            <a:spAutoFit/>
          </a:bodyPr>
          <a:lstStyle/>
          <a:p>
            <a:r>
              <a:rPr lang="zh-CN" altLang="en-US" sz="2800" b="1" dirty="0">
                <a:solidFill>
                  <a:srgbClr val="00B0F0"/>
                </a:solidFill>
                <a:latin typeface="微软雅黑" panose="020B0503020204020204" pitchFamily="34" charset="-122"/>
              </a:rPr>
              <a:t>参考文献</a:t>
            </a:r>
          </a:p>
        </p:txBody>
      </p:sp>
      <p:sp>
        <p:nvSpPr>
          <p:cNvPr id="3" name="矩形 2">
            <a:extLst>
              <a:ext uri="{FF2B5EF4-FFF2-40B4-BE49-F238E27FC236}">
                <a16:creationId xmlns:a16="http://schemas.microsoft.com/office/drawing/2014/main" id="{94FB6C0D-1EC5-4B70-9A4D-81372838879F}"/>
              </a:ext>
            </a:extLst>
          </p:cNvPr>
          <p:cNvSpPr/>
          <p:nvPr/>
        </p:nvSpPr>
        <p:spPr>
          <a:xfrm>
            <a:off x="1286137" y="1360116"/>
            <a:ext cx="9439059" cy="4192430"/>
          </a:xfrm>
          <a:prstGeom prst="rect">
            <a:avLst/>
          </a:prstGeom>
        </p:spPr>
        <p:txBody>
          <a:bodyPr wrap="none">
            <a:spAutoFit/>
          </a:bodyPr>
          <a:lstStyle/>
          <a:p>
            <a:pPr>
              <a:lnSpc>
                <a:spcPct val="150000"/>
              </a:lnSpc>
            </a:pPr>
            <a:r>
              <a:rPr lang="en-US" altLang="zh-CN" sz="2000" dirty="0">
                <a:solidFill>
                  <a:srgbClr val="000000"/>
                </a:solidFill>
              </a:rPr>
              <a:t>[1] Efficient Estimation of Word Representations in Vector Space (Google 2013).</a:t>
            </a:r>
          </a:p>
          <a:p>
            <a:pPr>
              <a:lnSpc>
                <a:spcPct val="150000"/>
              </a:lnSpc>
            </a:pPr>
            <a:r>
              <a:rPr lang="en-US" altLang="zh-CN" sz="2000" dirty="0">
                <a:solidFill>
                  <a:srgbClr val="000000"/>
                </a:solidFill>
              </a:rPr>
              <a:t>[2] Distributed Representations of Words and Phrases and their Compositionality</a:t>
            </a:r>
          </a:p>
          <a:p>
            <a:pPr>
              <a:lnSpc>
                <a:spcPct val="150000"/>
              </a:lnSpc>
            </a:pPr>
            <a:r>
              <a:rPr lang="en-US" altLang="zh-CN" sz="2000" dirty="0">
                <a:solidFill>
                  <a:srgbClr val="000000"/>
                </a:solidFill>
              </a:rPr>
              <a:t>     (Google 2013).</a:t>
            </a:r>
          </a:p>
          <a:p>
            <a:pPr>
              <a:lnSpc>
                <a:spcPct val="150000"/>
              </a:lnSpc>
            </a:pPr>
            <a:r>
              <a:rPr lang="en-US" altLang="zh-CN" sz="2000" dirty="0">
                <a:solidFill>
                  <a:srgbClr val="000000"/>
                </a:solidFill>
              </a:rPr>
              <a:t>[3] </a:t>
            </a:r>
            <a:r>
              <a:rPr lang="en-US" altLang="zh-CN" sz="2000" b="1" dirty="0">
                <a:solidFill>
                  <a:srgbClr val="000000"/>
                </a:solidFill>
              </a:rPr>
              <a:t>Word2vec Parameter Learning Explained (</a:t>
            </a:r>
            <a:r>
              <a:rPr lang="en-US" altLang="zh-CN" sz="2000" b="1" dirty="0" err="1">
                <a:solidFill>
                  <a:srgbClr val="000000"/>
                </a:solidFill>
              </a:rPr>
              <a:t>UMich</a:t>
            </a:r>
            <a:r>
              <a:rPr lang="en-US" altLang="zh-CN" sz="2000" b="1" dirty="0">
                <a:solidFill>
                  <a:srgbClr val="000000"/>
                </a:solidFill>
              </a:rPr>
              <a:t> 2016).</a:t>
            </a:r>
            <a:endParaRPr lang="en-US" altLang="zh-CN" sz="2000" dirty="0">
              <a:solidFill>
                <a:srgbClr val="000000"/>
              </a:solidFill>
            </a:endParaRPr>
          </a:p>
          <a:p>
            <a:pPr>
              <a:lnSpc>
                <a:spcPct val="150000"/>
              </a:lnSpc>
            </a:pPr>
            <a:r>
              <a:rPr lang="en-US" altLang="zh-CN" sz="2000" dirty="0"/>
              <a:t>[4] Item2Vec - Neural Item Embedding for Collaborative Filtering (Microsoft 2016).</a:t>
            </a:r>
          </a:p>
          <a:p>
            <a:pPr>
              <a:lnSpc>
                <a:spcPct val="150000"/>
              </a:lnSpc>
            </a:pPr>
            <a:r>
              <a:rPr lang="en-US" altLang="zh-CN" sz="2000" dirty="0"/>
              <a:t>[5] Entity Embeddings of Categorical Variables(</a:t>
            </a:r>
            <a:r>
              <a:rPr lang="en-US" altLang="zh-CN" sz="2000" dirty="0" err="1"/>
              <a:t>Neokami</a:t>
            </a:r>
            <a:r>
              <a:rPr lang="en-US" altLang="zh-CN" sz="2000" dirty="0"/>
              <a:t> 2016).</a:t>
            </a:r>
          </a:p>
          <a:p>
            <a:pPr>
              <a:lnSpc>
                <a:spcPct val="150000"/>
              </a:lnSpc>
            </a:pPr>
            <a:r>
              <a:rPr lang="en-US" altLang="zh-CN" sz="2000" dirty="0"/>
              <a:t>[6] </a:t>
            </a:r>
            <a:r>
              <a:rPr lang="en-US" altLang="zh-CN" sz="2000" dirty="0" err="1"/>
              <a:t>DeepWalk</a:t>
            </a:r>
            <a:r>
              <a:rPr lang="en-US" altLang="zh-CN" sz="2000" dirty="0"/>
              <a:t> - Online Learning of Social Representations (SBU 2014).</a:t>
            </a:r>
          </a:p>
          <a:p>
            <a:pPr>
              <a:lnSpc>
                <a:spcPct val="150000"/>
              </a:lnSpc>
            </a:pPr>
            <a:r>
              <a:rPr lang="en-US" altLang="zh-CN" sz="2000" dirty="0"/>
              <a:t>[7] Embedding</a:t>
            </a:r>
            <a:r>
              <a:rPr lang="zh-CN" altLang="en-US" sz="2000" dirty="0"/>
              <a:t>方法的十篇经典论文：</a:t>
            </a:r>
            <a:r>
              <a:rPr lang="en-US" altLang="zh-CN" sz="2000" dirty="0"/>
              <a:t>https://zhuanlan.zhihu.com/p/58805184.</a:t>
            </a:r>
          </a:p>
          <a:p>
            <a:pPr>
              <a:lnSpc>
                <a:spcPct val="150000"/>
              </a:lnSpc>
            </a:pPr>
            <a:r>
              <a:rPr lang="en-US" altLang="zh-CN" sz="2000" dirty="0"/>
              <a:t>[8] Embedding</a:t>
            </a:r>
            <a:r>
              <a:rPr lang="zh-CN" altLang="en-US" sz="2000" dirty="0"/>
              <a:t>的理解：</a:t>
            </a:r>
            <a:r>
              <a:rPr lang="en-US" altLang="zh-CN" sz="2000" dirty="0"/>
              <a:t>https://zhuanlan.zhihu.com/p/46016518.</a:t>
            </a:r>
          </a:p>
        </p:txBody>
      </p:sp>
    </p:spTree>
    <p:extLst>
      <p:ext uri="{BB962C8B-B14F-4D97-AF65-F5344CB8AC3E}">
        <p14:creationId xmlns:p14="http://schemas.microsoft.com/office/powerpoint/2010/main" val="3540318197"/>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AutoShape 2"/>
          <p:cNvSpPr>
            <a:spLocks noChangeArrowheads="1"/>
          </p:cNvSpPr>
          <p:nvPr/>
        </p:nvSpPr>
        <p:spPr bwMode="auto">
          <a:xfrm>
            <a:off x="0" y="0"/>
            <a:ext cx="12192000" cy="6858000"/>
          </a:xfrm>
          <a:prstGeom prst="roundRect">
            <a:avLst>
              <a:gd name="adj" fmla="val 0"/>
            </a:avLst>
          </a:prstGeom>
          <a:blipFill dpi="0" rotWithShape="1">
            <a:blip r:embed="rId3">
              <a:extLst>
                <a:ext uri="{BEBA8EAE-BF5A-486C-A8C5-ECC9F3942E4B}">
                  <a14:imgProps xmlns:a14="http://schemas.microsoft.com/office/drawing/2010/main">
                    <a14:imgLayer r:embed="rId4">
                      <a14:imgEffect>
                        <a14:brightnessContrast contrast="20000"/>
                      </a14:imgEffect>
                      <a14:imgEffect>
                        <a14:sharpenSoften amount="25000"/>
                      </a14:imgEffect>
                    </a14:imgLayer>
                  </a14:imgProps>
                </a:ext>
                <a:ext uri="{28A0092B-C50C-407E-A947-70E740481C1C}">
                  <a14:useLocalDpi xmlns:a14="http://schemas.microsoft.com/office/drawing/2010/main" val="0"/>
                </a:ext>
              </a:extLst>
            </a:blip>
            <a:srcRect/>
            <a:stretch>
              <a:fillRect l="-403" t="-9217" r="-403" b="-10302"/>
            </a:stretch>
          </a:blipFill>
          <a:ln>
            <a:noFill/>
          </a:ln>
        </p:spPr>
        <p:txBody>
          <a:bodyPr wrap="none" anchor="ctr"/>
          <a:lstStyle>
            <a:lvl1pPr eaLnBrk="0" hangingPunct="0">
              <a:defRPr b="1">
                <a:solidFill>
                  <a:schemeClr val="tx1"/>
                </a:solidFill>
                <a:latin typeface="Arial" panose="020B0604020202020204" pitchFamily="34" charset="0"/>
                <a:ea typeface="华文细黑" panose="02010600040101010101" pitchFamily="2" charset="-122"/>
              </a:defRPr>
            </a:lvl1pPr>
            <a:lvl2pPr marL="742950" indent="-285750" eaLnBrk="0" hangingPunct="0">
              <a:defRPr b="1">
                <a:solidFill>
                  <a:schemeClr val="tx1"/>
                </a:solidFill>
                <a:latin typeface="Arial" panose="020B0604020202020204" pitchFamily="34" charset="0"/>
                <a:ea typeface="华文细黑" panose="02010600040101010101" pitchFamily="2" charset="-122"/>
              </a:defRPr>
            </a:lvl2pPr>
            <a:lvl3pPr marL="1143000" indent="-228600" eaLnBrk="0" hangingPunct="0">
              <a:defRPr b="1">
                <a:solidFill>
                  <a:schemeClr val="tx1"/>
                </a:solidFill>
                <a:latin typeface="Arial" panose="020B0604020202020204" pitchFamily="34" charset="0"/>
                <a:ea typeface="华文细黑" panose="02010600040101010101" pitchFamily="2" charset="-122"/>
              </a:defRPr>
            </a:lvl3pPr>
            <a:lvl4pPr marL="1600200" indent="-228600" eaLnBrk="0" hangingPunct="0">
              <a:defRPr b="1">
                <a:solidFill>
                  <a:schemeClr val="tx1"/>
                </a:solidFill>
                <a:latin typeface="Arial" panose="020B0604020202020204" pitchFamily="34" charset="0"/>
                <a:ea typeface="华文细黑" panose="02010600040101010101" pitchFamily="2" charset="-122"/>
              </a:defRPr>
            </a:lvl4pPr>
            <a:lvl5pPr marL="2057400" indent="-228600" eaLnBrk="0" hangingPunct="0">
              <a:defRPr b="1">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algn="l" eaLnBrk="1" hangingPunct="1"/>
            <a:endParaRPr lang="zh-CN" altLang="en-US" b="0">
              <a:latin typeface="Calibri" panose="020F0502020204030204" pitchFamily="34" charset="0"/>
              <a:ea typeface="宋体" panose="02010600030101010101" pitchFamily="2" charset="-122"/>
            </a:endParaRPr>
          </a:p>
        </p:txBody>
      </p:sp>
      <p:sp>
        <p:nvSpPr>
          <p:cNvPr id="417" name="任意多边形: 形状 416"/>
          <p:cNvSpPr/>
          <p:nvPr/>
        </p:nvSpPr>
        <p:spPr>
          <a:xfrm>
            <a:off x="1" y="5068208"/>
            <a:ext cx="1789793" cy="1789793"/>
          </a:xfrm>
          <a:custGeom>
            <a:avLst/>
            <a:gdLst>
              <a:gd name="connsiteX0" fmla="*/ 0 w 1789793"/>
              <a:gd name="connsiteY0" fmla="*/ 0 h 1789793"/>
              <a:gd name="connsiteX1" fmla="*/ 1789793 w 1789793"/>
              <a:gd name="connsiteY1" fmla="*/ 1789793 h 1789793"/>
              <a:gd name="connsiteX2" fmla="*/ 0 w 1789793"/>
              <a:gd name="connsiteY2" fmla="*/ 1789793 h 1789793"/>
            </a:gdLst>
            <a:ahLst/>
            <a:cxnLst>
              <a:cxn ang="0">
                <a:pos x="connsiteX0" y="connsiteY0"/>
              </a:cxn>
              <a:cxn ang="0">
                <a:pos x="connsiteX1" y="connsiteY1"/>
              </a:cxn>
              <a:cxn ang="0">
                <a:pos x="connsiteX2" y="connsiteY2"/>
              </a:cxn>
            </a:cxnLst>
            <a:rect l="l" t="t" r="r" b="b"/>
            <a:pathLst>
              <a:path w="1789793" h="1789793">
                <a:moveTo>
                  <a:pt x="0" y="0"/>
                </a:moveTo>
                <a:lnTo>
                  <a:pt x="1789793" y="1789793"/>
                </a:lnTo>
                <a:lnTo>
                  <a:pt x="0" y="1789793"/>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1" name="直接连接符 420"/>
          <p:cNvCxnSpPr/>
          <p:nvPr/>
        </p:nvCxnSpPr>
        <p:spPr>
          <a:xfrm flipH="1">
            <a:off x="977376" y="1933411"/>
            <a:ext cx="237119" cy="228600"/>
          </a:xfrm>
          <a:prstGeom prst="line">
            <a:avLst/>
          </a:prstGeom>
        </p:spPr>
        <p:style>
          <a:lnRef idx="1">
            <a:schemeClr val="accent1"/>
          </a:lnRef>
          <a:fillRef idx="0">
            <a:schemeClr val="accent1"/>
          </a:fillRef>
          <a:effectRef idx="0">
            <a:schemeClr val="accent1"/>
          </a:effectRef>
          <a:fontRef idx="minor">
            <a:schemeClr val="tx1"/>
          </a:fontRef>
        </p:style>
      </p:cxnSp>
      <p:sp>
        <p:nvSpPr>
          <p:cNvPr id="459" name="文本框 458"/>
          <p:cNvSpPr txBox="1"/>
          <p:nvPr/>
        </p:nvSpPr>
        <p:spPr>
          <a:xfrm>
            <a:off x="880992" y="2109708"/>
            <a:ext cx="3108499" cy="1039644"/>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5400" b="1" dirty="0">
                <a:solidFill>
                  <a:srgbClr val="152E52"/>
                </a:solidFill>
                <a:ea typeface="+mj-ea"/>
              </a:rPr>
              <a:t>THANKS</a:t>
            </a:r>
          </a:p>
        </p:txBody>
      </p:sp>
      <p:sp>
        <p:nvSpPr>
          <p:cNvPr id="26" name="矩形 25"/>
          <p:cNvSpPr/>
          <p:nvPr/>
        </p:nvSpPr>
        <p:spPr>
          <a:xfrm>
            <a:off x="0" y="1197007"/>
            <a:ext cx="9252630" cy="4359782"/>
          </a:xfrm>
          <a:prstGeom prst="rect">
            <a:avLst/>
          </a:prstGeom>
          <a:solidFill>
            <a:srgbClr val="FFFFFF">
              <a:alpha val="80000"/>
            </a:srgbClr>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34" descr="微信截图_20180530114055.png"/>
          <p:cNvPicPr>
            <a:picLocks noChangeAspect="1"/>
          </p:cNvPicPr>
          <p:nvPr/>
        </p:nvPicPr>
        <p:blipFill>
          <a:blip r:embed="rId5"/>
          <a:stretch>
            <a:fillRect/>
          </a:stretch>
        </p:blipFill>
        <p:spPr>
          <a:xfrm>
            <a:off x="2442031" y="3180383"/>
            <a:ext cx="1116000" cy="1116000"/>
          </a:xfrm>
          <a:prstGeom prst="rect">
            <a:avLst/>
          </a:prstGeom>
        </p:spPr>
      </p:pic>
      <p:sp>
        <p:nvSpPr>
          <p:cNvPr id="36" name="TextBox 35"/>
          <p:cNvSpPr txBox="1"/>
          <p:nvPr/>
        </p:nvSpPr>
        <p:spPr>
          <a:xfrm>
            <a:off x="3634442" y="3120531"/>
            <a:ext cx="3475806" cy="1103369"/>
          </a:xfrm>
          <a:prstGeom prst="rect">
            <a:avLst/>
          </a:prstGeom>
          <a:noFill/>
        </p:spPr>
        <p:txBody>
          <a:bodyPr wrap="square" lIns="68571" tIns="34285" rIns="68571" bIns="34285" rtlCol="0">
            <a:spAutoFit/>
          </a:bodyPr>
          <a:lstStyle/>
          <a:p>
            <a:pPr>
              <a:lnSpc>
                <a:spcPct val="120000"/>
              </a:lnSpc>
            </a:pPr>
            <a:r>
              <a:rPr lang="zh-CN" altLang="en-US" sz="1400" dirty="0">
                <a:solidFill>
                  <a:schemeClr val="bg1">
                    <a:lumMod val="50000"/>
                  </a:schemeClr>
                </a:solidFill>
              </a:rPr>
              <a:t>地 址：北京市东城区礼士胡同</a:t>
            </a:r>
            <a:r>
              <a:rPr lang="en-US" altLang="zh-CN" sz="1400" dirty="0">
                <a:solidFill>
                  <a:schemeClr val="bg1">
                    <a:lumMod val="50000"/>
                  </a:schemeClr>
                </a:solidFill>
              </a:rPr>
              <a:t>54</a:t>
            </a:r>
            <a:r>
              <a:rPr lang="zh-CN" altLang="en-US" sz="1400" dirty="0">
                <a:solidFill>
                  <a:schemeClr val="bg1">
                    <a:lumMod val="50000"/>
                  </a:schemeClr>
                </a:solidFill>
              </a:rPr>
              <a:t>号</a:t>
            </a:r>
            <a:endParaRPr lang="en-US" altLang="zh-CN" sz="1400" dirty="0">
              <a:solidFill>
                <a:schemeClr val="bg1">
                  <a:lumMod val="50000"/>
                </a:schemeClr>
              </a:solidFill>
            </a:endParaRPr>
          </a:p>
          <a:p>
            <a:pPr>
              <a:lnSpc>
                <a:spcPct val="120000"/>
              </a:lnSpc>
            </a:pPr>
            <a:r>
              <a:rPr lang="zh-CN" altLang="en-US" sz="1400" dirty="0">
                <a:solidFill>
                  <a:schemeClr val="bg1">
                    <a:lumMod val="50000"/>
                  </a:schemeClr>
                </a:solidFill>
              </a:rPr>
              <a:t>电 话：</a:t>
            </a:r>
            <a:r>
              <a:rPr lang="en-US" altLang="zh-CN" sz="1400" dirty="0">
                <a:solidFill>
                  <a:schemeClr val="bg1">
                    <a:lumMod val="50000"/>
                  </a:schemeClr>
                </a:solidFill>
              </a:rPr>
              <a:t>010-5760 2155</a:t>
            </a:r>
          </a:p>
          <a:p>
            <a:pPr>
              <a:lnSpc>
                <a:spcPct val="120000"/>
              </a:lnSpc>
            </a:pPr>
            <a:r>
              <a:rPr lang="zh-CN" altLang="en-US" sz="1400" dirty="0">
                <a:solidFill>
                  <a:schemeClr val="bg1">
                    <a:lumMod val="50000"/>
                  </a:schemeClr>
                </a:solidFill>
              </a:rPr>
              <a:t>网 址：</a:t>
            </a:r>
            <a:r>
              <a:rPr lang="en-US" altLang="zh-CN" sz="1400" dirty="0">
                <a:solidFill>
                  <a:schemeClr val="bg1">
                    <a:lumMod val="50000"/>
                  </a:schemeClr>
                </a:solidFill>
              </a:rPr>
              <a:t>www.ccxcredit.com</a:t>
            </a:r>
          </a:p>
          <a:p>
            <a:pPr>
              <a:lnSpc>
                <a:spcPct val="120000"/>
              </a:lnSpc>
            </a:pPr>
            <a:r>
              <a:rPr lang="zh-CN" altLang="en-US" sz="1400" dirty="0">
                <a:solidFill>
                  <a:schemeClr val="bg1">
                    <a:lumMod val="50000"/>
                  </a:schemeClr>
                </a:solidFill>
              </a:rPr>
              <a:t>邮 箱：</a:t>
            </a:r>
            <a:r>
              <a:rPr lang="en-US" altLang="zh-CN" sz="1400" dirty="0">
                <a:solidFill>
                  <a:schemeClr val="bg1">
                    <a:lumMod val="50000"/>
                  </a:schemeClr>
                </a:solidFill>
              </a:rPr>
              <a:t>ccx@ccx.cn</a:t>
            </a:r>
            <a:endParaRPr lang="zh-CN" altLang="en-US" sz="1400" dirty="0">
              <a:solidFill>
                <a:schemeClr val="bg1">
                  <a:lumMod val="50000"/>
                </a:schemeClr>
              </a:solidFill>
            </a:endParaRPr>
          </a:p>
        </p:txBody>
      </p:sp>
      <p:cxnSp>
        <p:nvCxnSpPr>
          <p:cNvPr id="37" name="直接连接符 36"/>
          <p:cNvCxnSpPr/>
          <p:nvPr/>
        </p:nvCxnSpPr>
        <p:spPr>
          <a:xfrm>
            <a:off x="2451964" y="3071816"/>
            <a:ext cx="4104000"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pic>
        <p:nvPicPr>
          <p:cNvPr id="38" name="Picture 256"/>
          <p:cNvPicPr>
            <a:picLocks noChangeAspect="1"/>
          </p:cNvPicPr>
          <p:nvPr/>
        </p:nvPicPr>
        <p:blipFill>
          <a:blip r:embed="rId6" cstate="email"/>
          <a:stretch>
            <a:fillRect/>
          </a:stretch>
        </p:blipFill>
        <p:spPr>
          <a:xfrm>
            <a:off x="6230570" y="2411186"/>
            <a:ext cx="550654" cy="557362"/>
          </a:xfrm>
          <a:prstGeom prst="rect">
            <a:avLst/>
          </a:prstGeom>
          <a:effectLst>
            <a:outerShdw blurRad="63500" sx="102000" sy="102000" algn="ctr" rotWithShape="0">
              <a:prstClr val="black">
                <a:alpha val="40000"/>
              </a:prstClr>
            </a:outerShdw>
          </a:effectLst>
        </p:spPr>
      </p:pic>
      <p:cxnSp>
        <p:nvCxnSpPr>
          <p:cNvPr id="39" name="Straight Connector 262"/>
          <p:cNvCxnSpPr/>
          <p:nvPr/>
        </p:nvCxnSpPr>
        <p:spPr>
          <a:xfrm>
            <a:off x="5531516" y="2104104"/>
            <a:ext cx="976613" cy="592840"/>
          </a:xfrm>
          <a:prstGeom prst="line">
            <a:avLst/>
          </a:prstGeom>
          <a:ln>
            <a:solidFill>
              <a:schemeClr val="bg2"/>
            </a:solidFill>
            <a:tailEnd type="oval" w="med" len="med"/>
          </a:ln>
        </p:spPr>
        <p:style>
          <a:lnRef idx="1">
            <a:schemeClr val="accent1"/>
          </a:lnRef>
          <a:fillRef idx="0">
            <a:schemeClr val="accent1"/>
          </a:fillRef>
          <a:effectRef idx="0">
            <a:schemeClr val="accent1"/>
          </a:effectRef>
          <a:fontRef idx="minor">
            <a:schemeClr val="tx1"/>
          </a:fontRef>
        </p:style>
      </p:cxnSp>
      <p:sp>
        <p:nvSpPr>
          <p:cNvPr id="40" name="Rectangle 218"/>
          <p:cNvSpPr/>
          <p:nvPr/>
        </p:nvSpPr>
        <p:spPr bwMode="auto">
          <a:xfrm>
            <a:off x="4161666" y="1526257"/>
            <a:ext cx="2038565" cy="608714"/>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9953" tIns="69956" rIns="69953" bIns="69962" numCol="1" rtlCol="0" anchor="ctr" anchorCtr="0" compatLnSpc="1"/>
          <a:lstStyle/>
          <a:p>
            <a:pPr algn="ctr" defTabSz="932180">
              <a:defRPr/>
            </a:pPr>
            <a:r>
              <a:rPr lang="zh-CN" altLang="en-US" i="1" dirty="0">
                <a:solidFill>
                  <a:schemeClr val="bg2"/>
                </a:solidFill>
                <a:latin typeface="AdobeFangsongStd-Regular" panose="02020400000000000000" pitchFamily="18" charset="-122"/>
                <a:ea typeface="华文细黑" panose="02010600040101010101" pitchFamily="2" charset="-122"/>
                <a:cs typeface="Segoe UI" panose="020B0502040204020203" pitchFamily="34" charset="0"/>
              </a:rPr>
              <a:t>大数据分析</a:t>
            </a:r>
            <a:endParaRPr lang="en-US" i="1" dirty="0">
              <a:solidFill>
                <a:schemeClr val="bg2"/>
              </a:solidFill>
              <a:latin typeface="AdobeFangsongStd-Regular" panose="02020400000000000000" pitchFamily="18" charset="-122"/>
              <a:ea typeface="华文细黑" panose="02010600040101010101" pitchFamily="2" charset="-122"/>
              <a:cs typeface="Segoe UI" panose="020B0502040204020203" pitchFamily="34" charset="0"/>
            </a:endParaRPr>
          </a:p>
        </p:txBody>
      </p:sp>
      <p:sp>
        <p:nvSpPr>
          <p:cNvPr id="41" name="Rectangle 218"/>
          <p:cNvSpPr/>
          <p:nvPr/>
        </p:nvSpPr>
        <p:spPr bwMode="auto">
          <a:xfrm>
            <a:off x="8899316" y="1118908"/>
            <a:ext cx="1174854" cy="489169"/>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9953" tIns="69956" rIns="69953" bIns="69962" numCol="1" rtlCol="0" anchor="ctr" anchorCtr="0" compatLnSpc="1"/>
          <a:lstStyle/>
          <a:p>
            <a:pPr defTabSz="932180">
              <a:defRPr/>
            </a:pPr>
            <a:r>
              <a:rPr lang="zh-CN" altLang="en-US" i="1" dirty="0">
                <a:solidFill>
                  <a:schemeClr val="bg2"/>
                </a:solidFill>
                <a:latin typeface="AdobeFangsongStd-Regular" panose="02020400000000000000" pitchFamily="18" charset="-122"/>
                <a:ea typeface="华文细黑" panose="02010600040101010101" pitchFamily="2" charset="-122"/>
                <a:cs typeface="Segoe UI" panose="020B0502040204020203" pitchFamily="34" charset="0"/>
              </a:rPr>
              <a:t>智能风控</a:t>
            </a:r>
            <a:endParaRPr lang="en-US" i="1" dirty="0">
              <a:solidFill>
                <a:schemeClr val="bg2"/>
              </a:solidFill>
              <a:latin typeface="AdobeFangsongStd-Regular" panose="02020400000000000000" pitchFamily="18" charset="-122"/>
              <a:ea typeface="华文细黑" panose="02010600040101010101" pitchFamily="2" charset="-122"/>
              <a:cs typeface="Segoe UI" panose="020B0502040204020203" pitchFamily="34" charset="0"/>
            </a:endParaRPr>
          </a:p>
        </p:txBody>
      </p:sp>
      <p:pic>
        <p:nvPicPr>
          <p:cNvPr id="42" name="Picture 256"/>
          <p:cNvPicPr>
            <a:picLocks noChangeAspect="1"/>
          </p:cNvPicPr>
          <p:nvPr/>
        </p:nvPicPr>
        <p:blipFill>
          <a:blip r:embed="rId6" cstate="email"/>
          <a:stretch>
            <a:fillRect/>
          </a:stretch>
        </p:blipFill>
        <p:spPr>
          <a:xfrm>
            <a:off x="6905313" y="1491217"/>
            <a:ext cx="550654" cy="557362"/>
          </a:xfrm>
          <a:prstGeom prst="rect">
            <a:avLst/>
          </a:prstGeom>
          <a:effectLst>
            <a:outerShdw blurRad="63500" sx="102000" sy="102000" algn="ctr" rotWithShape="0">
              <a:prstClr val="black">
                <a:alpha val="40000"/>
              </a:prstClr>
            </a:outerShdw>
          </a:effectLst>
        </p:spPr>
      </p:pic>
      <p:cxnSp>
        <p:nvCxnSpPr>
          <p:cNvPr id="43" name="Straight Connector 262"/>
          <p:cNvCxnSpPr/>
          <p:nvPr/>
        </p:nvCxnSpPr>
        <p:spPr>
          <a:xfrm rot="10800000" flipV="1">
            <a:off x="7258060" y="1426557"/>
            <a:ext cx="1641257" cy="325130"/>
          </a:xfrm>
          <a:prstGeom prst="line">
            <a:avLst/>
          </a:prstGeom>
          <a:ln>
            <a:solidFill>
              <a:schemeClr val="bg2"/>
            </a:solidFill>
            <a:tailEnd type="oval" w="med" len="med"/>
          </a:ln>
        </p:spPr>
        <p:style>
          <a:lnRef idx="1">
            <a:schemeClr val="accent1"/>
          </a:lnRef>
          <a:fillRef idx="0">
            <a:schemeClr val="accent1"/>
          </a:fillRef>
          <a:effectRef idx="0">
            <a:schemeClr val="accent1"/>
          </a:effectRef>
          <a:fontRef idx="minor">
            <a:schemeClr val="tx1"/>
          </a:fontRef>
        </p:style>
      </p:cxnSp>
      <p:grpSp>
        <p:nvGrpSpPr>
          <p:cNvPr id="44" name="组合 43"/>
          <p:cNvGrpSpPr/>
          <p:nvPr/>
        </p:nvGrpSpPr>
        <p:grpSpPr>
          <a:xfrm>
            <a:off x="819807" y="3909842"/>
            <a:ext cx="1261242" cy="1278538"/>
            <a:chOff x="8658393" y="1592071"/>
            <a:chExt cx="2038565" cy="1846344"/>
          </a:xfrm>
        </p:grpSpPr>
        <p:sp>
          <p:nvSpPr>
            <p:cNvPr id="45" name="Rectangle 218"/>
            <p:cNvSpPr/>
            <p:nvPr/>
          </p:nvSpPr>
          <p:spPr bwMode="auto">
            <a:xfrm>
              <a:off x="8658393" y="1592071"/>
              <a:ext cx="2038565" cy="608714"/>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9953" tIns="69956" rIns="69953" bIns="69962" numCol="1" rtlCol="0" anchor="ctr" anchorCtr="0" compatLnSpc="1"/>
            <a:lstStyle/>
            <a:p>
              <a:pPr algn="ctr" defTabSz="932180">
                <a:defRPr/>
              </a:pPr>
              <a:r>
                <a:rPr lang="zh-CN" altLang="en-US" i="1" dirty="0">
                  <a:solidFill>
                    <a:schemeClr val="accent1">
                      <a:lumMod val="20000"/>
                      <a:lumOff val="80000"/>
                    </a:schemeClr>
                  </a:solidFill>
                  <a:latin typeface="AdobeFangsongStd-Regular" panose="02020400000000000000" pitchFamily="18" charset="-122"/>
                  <a:ea typeface="华文细黑" panose="02010600040101010101" pitchFamily="2" charset="-122"/>
                  <a:cs typeface="Segoe UI" panose="020B0502040204020203" pitchFamily="34" charset="0"/>
                </a:rPr>
                <a:t>风控建模</a:t>
              </a:r>
              <a:endParaRPr lang="en-US" i="1" dirty="0">
                <a:solidFill>
                  <a:schemeClr val="accent1">
                    <a:lumMod val="20000"/>
                    <a:lumOff val="80000"/>
                  </a:schemeClr>
                </a:solidFill>
                <a:latin typeface="AdobeFangsongStd-Regular" panose="02020400000000000000" pitchFamily="18" charset="-122"/>
                <a:ea typeface="华文细黑" panose="02010600040101010101" pitchFamily="2" charset="-122"/>
                <a:cs typeface="Segoe UI" panose="020B0502040204020203" pitchFamily="34" charset="0"/>
              </a:endParaRPr>
            </a:p>
          </p:txBody>
        </p:sp>
        <p:pic>
          <p:nvPicPr>
            <p:cNvPr id="46" name="Picture 256"/>
            <p:cNvPicPr>
              <a:picLocks noChangeAspect="1"/>
            </p:cNvPicPr>
            <p:nvPr/>
          </p:nvPicPr>
          <p:blipFill>
            <a:blip r:embed="rId6" cstate="email"/>
            <a:stretch>
              <a:fillRect/>
            </a:stretch>
          </p:blipFill>
          <p:spPr>
            <a:xfrm>
              <a:off x="9404866" y="2881053"/>
              <a:ext cx="550654" cy="557362"/>
            </a:xfrm>
            <a:prstGeom prst="rect">
              <a:avLst/>
            </a:prstGeom>
            <a:effectLst>
              <a:outerShdw blurRad="63500" sx="102000" sy="102000" algn="ctr" rotWithShape="0">
                <a:prstClr val="black">
                  <a:alpha val="40000"/>
                </a:prstClr>
              </a:outerShdw>
            </a:effectLst>
          </p:spPr>
        </p:pic>
        <p:cxnSp>
          <p:nvCxnSpPr>
            <p:cNvPr id="47" name="Straight Connector 262"/>
            <p:cNvCxnSpPr/>
            <p:nvPr/>
          </p:nvCxnSpPr>
          <p:spPr>
            <a:xfrm>
              <a:off x="9367452" y="2160634"/>
              <a:ext cx="312741" cy="999100"/>
            </a:xfrm>
            <a:prstGeom prst="line">
              <a:avLst/>
            </a:prstGeom>
            <a:ln>
              <a:solidFill>
                <a:schemeClr val="accent1">
                  <a:lumMod val="20000"/>
                  <a:lumOff val="80000"/>
                </a:schemeClr>
              </a:solidFill>
              <a:tailEnd type="oval" w="med" len="med"/>
            </a:ln>
          </p:spPr>
          <p:style>
            <a:lnRef idx="1">
              <a:schemeClr val="accent1"/>
            </a:lnRef>
            <a:fillRef idx="0">
              <a:schemeClr val="accent1"/>
            </a:fillRef>
            <a:effectRef idx="0">
              <a:schemeClr val="accent1"/>
            </a:effectRef>
            <a:fontRef idx="minor">
              <a:schemeClr val="tx1"/>
            </a:fontRef>
          </p:style>
        </p:cxnSp>
      </p:grpSp>
      <p:pic>
        <p:nvPicPr>
          <p:cNvPr id="21" name="图片 20" descr="LOGO-.jpg"/>
          <p:cNvPicPr>
            <a:picLocks noChangeAspect="1"/>
          </p:cNvPicPr>
          <p:nvPr/>
        </p:nvPicPr>
        <p:blipFill>
          <a:blip r:embed="rId7" cstate="print">
            <a:clrChange>
              <a:clrFrom>
                <a:srgbClr val="FFFFFF"/>
              </a:clrFrom>
              <a:clrTo>
                <a:srgbClr val="FFFFFF">
                  <a:alpha val="0"/>
                </a:srgbClr>
              </a:clrTo>
            </a:clrChange>
          </a:blip>
          <a:stretch>
            <a:fillRect/>
          </a:stretch>
        </p:blipFill>
        <p:spPr>
          <a:xfrm>
            <a:off x="847975" y="1636700"/>
            <a:ext cx="2996025" cy="648000"/>
          </a:xfrm>
          <a:prstGeom prst="rect">
            <a:avLst/>
          </a:prstGeom>
        </p:spPr>
      </p:pic>
      <p:grpSp>
        <p:nvGrpSpPr>
          <p:cNvPr id="28" name="组合 27"/>
          <p:cNvGrpSpPr/>
          <p:nvPr/>
        </p:nvGrpSpPr>
        <p:grpSpPr>
          <a:xfrm>
            <a:off x="3002317" y="4388218"/>
            <a:ext cx="2014157" cy="886119"/>
            <a:chOff x="3002317" y="4388218"/>
            <a:chExt cx="2014157" cy="886119"/>
          </a:xfrm>
        </p:grpSpPr>
        <p:pic>
          <p:nvPicPr>
            <p:cNvPr id="22" name="Picture 256"/>
            <p:cNvPicPr>
              <a:picLocks noChangeAspect="1"/>
            </p:cNvPicPr>
            <p:nvPr/>
          </p:nvPicPr>
          <p:blipFill>
            <a:blip r:embed="rId6" cstate="email"/>
            <a:stretch>
              <a:fillRect/>
            </a:stretch>
          </p:blipFill>
          <p:spPr>
            <a:xfrm>
              <a:off x="3002317" y="4388218"/>
              <a:ext cx="550654" cy="557362"/>
            </a:xfrm>
            <a:prstGeom prst="rect">
              <a:avLst/>
            </a:prstGeom>
            <a:effectLst>
              <a:outerShdw blurRad="63500" sx="102000" sy="102000" algn="ctr" rotWithShape="0">
                <a:prstClr val="black">
                  <a:alpha val="40000"/>
                </a:prstClr>
              </a:outerShdw>
            </a:effectLst>
          </p:spPr>
        </p:pic>
        <p:cxnSp>
          <p:nvCxnSpPr>
            <p:cNvPr id="23" name="Straight Connector 262"/>
            <p:cNvCxnSpPr/>
            <p:nvPr/>
          </p:nvCxnSpPr>
          <p:spPr>
            <a:xfrm rot="10800000">
              <a:off x="3279876" y="4673978"/>
              <a:ext cx="743484" cy="248543"/>
            </a:xfrm>
            <a:prstGeom prst="line">
              <a:avLst/>
            </a:prstGeom>
            <a:ln>
              <a:solidFill>
                <a:schemeClr val="bg2">
                  <a:lumMod val="90000"/>
                </a:schemeClr>
              </a:solidFill>
              <a:tailEnd type="oval" w="med" len="med"/>
            </a:ln>
          </p:spPr>
          <p:style>
            <a:lnRef idx="1">
              <a:schemeClr val="accent1"/>
            </a:lnRef>
            <a:fillRef idx="0">
              <a:schemeClr val="accent1"/>
            </a:fillRef>
            <a:effectRef idx="0">
              <a:schemeClr val="accent1"/>
            </a:effectRef>
            <a:fontRef idx="minor">
              <a:schemeClr val="tx1"/>
            </a:fontRef>
          </p:style>
        </p:cxnSp>
        <p:sp>
          <p:nvSpPr>
            <p:cNvPr id="24" name="Rectangle 218"/>
            <p:cNvSpPr/>
            <p:nvPr/>
          </p:nvSpPr>
          <p:spPr bwMode="auto">
            <a:xfrm>
              <a:off x="3725302" y="4665623"/>
              <a:ext cx="1291172" cy="608714"/>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9953" tIns="69956" rIns="69953" bIns="69962" numCol="1" rtlCol="0" anchor="ctr" anchorCtr="0" compatLnSpc="1"/>
            <a:lstStyle/>
            <a:p>
              <a:pPr algn="ctr" defTabSz="932180">
                <a:defRPr/>
              </a:pPr>
              <a:r>
                <a:rPr lang="zh-CN" altLang="en-US" i="1" dirty="0">
                  <a:solidFill>
                    <a:schemeClr val="accent1">
                      <a:lumMod val="40000"/>
                      <a:lumOff val="60000"/>
                    </a:schemeClr>
                  </a:solidFill>
                  <a:latin typeface="AdobeFangsongStd-Regular" panose="02020400000000000000" pitchFamily="18" charset="-122"/>
                  <a:ea typeface="华文细黑" panose="02010600040101010101" pitchFamily="2" charset="-122"/>
                  <a:cs typeface="Segoe UI" panose="020B0502040204020203" pitchFamily="34" charset="0"/>
                </a:rPr>
                <a:t>区块链</a:t>
              </a:r>
              <a:endParaRPr lang="en-US" i="1" dirty="0">
                <a:solidFill>
                  <a:schemeClr val="accent1">
                    <a:lumMod val="40000"/>
                    <a:lumOff val="60000"/>
                  </a:schemeClr>
                </a:solidFill>
                <a:latin typeface="AdobeFangsongStd-Regular" panose="02020400000000000000" pitchFamily="18" charset="-122"/>
                <a:ea typeface="华文细黑" panose="02010600040101010101" pitchFamily="2" charset="-122"/>
                <a:cs typeface="Segoe UI" panose="020B0502040204020203" pitchFamily="34" charset="0"/>
              </a:endParaRPr>
            </a:p>
          </p:txBody>
        </p:sp>
      </p:grpSp>
    </p:spTree>
    <p:extLst>
      <p:ext uri="{BB962C8B-B14F-4D97-AF65-F5344CB8AC3E}">
        <p14:creationId xmlns:p14="http://schemas.microsoft.com/office/powerpoint/2010/main" val="167883345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
          <p:cNvSpPr txBox="1"/>
          <p:nvPr/>
        </p:nvSpPr>
        <p:spPr>
          <a:xfrm>
            <a:off x="1895053" y="279515"/>
            <a:ext cx="6184421" cy="523220"/>
          </a:xfrm>
          <a:prstGeom prst="rect">
            <a:avLst/>
          </a:prstGeom>
          <a:noFill/>
          <a:effectLst/>
        </p:spPr>
        <p:txBody>
          <a:bodyPr wrap="square" rtlCol="0">
            <a:spAutoFit/>
          </a:bodyPr>
          <a:lstStyle/>
          <a:p>
            <a:r>
              <a:rPr lang="en-US" altLang="zh-CN" sz="2800" b="1" dirty="0">
                <a:solidFill>
                  <a:srgbClr val="00B0F0"/>
                </a:solidFill>
                <a:latin typeface="微软雅黑" panose="020B0503020204020204" pitchFamily="34" charset="-122"/>
              </a:rPr>
              <a:t>Embedding</a:t>
            </a:r>
            <a:r>
              <a:rPr lang="zh-CN" altLang="en-US" sz="2800" b="1" dirty="0">
                <a:solidFill>
                  <a:srgbClr val="00B0F0"/>
                </a:solidFill>
                <a:latin typeface="微软雅黑" panose="020B0503020204020204" pitchFamily="34" charset="-122"/>
              </a:rPr>
              <a:t>有什么用？</a:t>
            </a:r>
          </a:p>
        </p:txBody>
      </p:sp>
      <p:sp>
        <p:nvSpPr>
          <p:cNvPr id="42" name="文本框 41"/>
          <p:cNvSpPr txBox="1"/>
          <p:nvPr/>
        </p:nvSpPr>
        <p:spPr>
          <a:xfrm>
            <a:off x="1152019" y="1313131"/>
            <a:ext cx="9882668" cy="752770"/>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Ø"/>
            </a:pPr>
            <a:r>
              <a:rPr lang="zh-CN" altLang="en-US" dirty="0">
                <a:solidFill>
                  <a:srgbClr val="000000"/>
                </a:solidFill>
              </a:rPr>
              <a:t>在深度学习的应用过程中，</a:t>
            </a:r>
            <a:r>
              <a:rPr lang="en-US" altLang="zh-CN" dirty="0">
                <a:solidFill>
                  <a:srgbClr val="000000"/>
                </a:solidFill>
              </a:rPr>
              <a:t>Embedding </a:t>
            </a:r>
            <a:r>
              <a:rPr lang="zh-CN" altLang="en-US" dirty="0">
                <a:solidFill>
                  <a:srgbClr val="000000"/>
                </a:solidFill>
              </a:rPr>
              <a:t>这样一种将</a:t>
            </a:r>
            <a:r>
              <a:rPr lang="zh-CN" altLang="en-US" b="1" dirty="0">
                <a:solidFill>
                  <a:srgbClr val="000000"/>
                </a:solidFill>
              </a:rPr>
              <a:t>离散变量转变为连续向量</a:t>
            </a:r>
            <a:r>
              <a:rPr lang="zh-CN" altLang="en-US" dirty="0">
                <a:solidFill>
                  <a:srgbClr val="000000"/>
                </a:solidFill>
              </a:rPr>
              <a:t>的方式为神经网络在各方面的应用带来了极大的扩展，可以说</a:t>
            </a:r>
            <a:r>
              <a:rPr lang="en-US" altLang="zh-CN" dirty="0">
                <a:solidFill>
                  <a:srgbClr val="000000"/>
                </a:solidFill>
              </a:rPr>
              <a:t>Embedding</a:t>
            </a:r>
            <a:r>
              <a:rPr lang="zh-CN" altLang="en-US" dirty="0">
                <a:solidFill>
                  <a:srgbClr val="000000"/>
                </a:solidFill>
              </a:rPr>
              <a:t>是深度学习的</a:t>
            </a:r>
            <a:r>
              <a:rPr lang="zh-CN" altLang="en-US" b="1" dirty="0">
                <a:solidFill>
                  <a:srgbClr val="000000"/>
                </a:solidFill>
              </a:rPr>
              <a:t>基本操作</a:t>
            </a:r>
            <a:r>
              <a:rPr lang="zh-CN" altLang="en-US" dirty="0">
                <a:solidFill>
                  <a:srgbClr val="000000"/>
                </a:solidFill>
              </a:rPr>
              <a:t>。</a:t>
            </a:r>
            <a:endParaRPr lang="en-US" altLang="zh-CN" dirty="0">
              <a:solidFill>
                <a:srgbClr val="000000"/>
              </a:solidFill>
            </a:endParaRPr>
          </a:p>
        </p:txBody>
      </p:sp>
      <p:sp>
        <p:nvSpPr>
          <p:cNvPr id="2" name="矩形 1">
            <a:extLst>
              <a:ext uri="{FF2B5EF4-FFF2-40B4-BE49-F238E27FC236}">
                <a16:creationId xmlns:a16="http://schemas.microsoft.com/office/drawing/2014/main" id="{01A1031C-150E-4A74-9802-B173C1ED0969}"/>
              </a:ext>
            </a:extLst>
          </p:cNvPr>
          <p:cNvSpPr/>
          <p:nvPr/>
        </p:nvSpPr>
        <p:spPr>
          <a:xfrm>
            <a:off x="1152020" y="2373036"/>
            <a:ext cx="4486781" cy="406522"/>
          </a:xfrm>
          <a:prstGeom prst="rect">
            <a:avLst/>
          </a:prstGeom>
        </p:spPr>
        <p:txBody>
          <a:bodyPr wrap="square">
            <a:spAutoFit/>
          </a:bodyPr>
          <a:lstStyle/>
          <a:p>
            <a:pPr marL="285750" indent="-285750">
              <a:lnSpc>
                <a:spcPct val="125000"/>
              </a:lnSpc>
              <a:buFont typeface="Wingdings" panose="05000000000000000000" pitchFamily="2" charset="2"/>
              <a:buChar char="Ø"/>
            </a:pPr>
            <a:r>
              <a:rPr lang="zh-CN" altLang="en-US" dirty="0">
                <a:solidFill>
                  <a:srgbClr val="000000"/>
                </a:solidFill>
              </a:rPr>
              <a:t>该技术目前主要有两种应用：</a:t>
            </a:r>
            <a:endParaRPr lang="en-US" altLang="zh-CN" dirty="0">
              <a:solidFill>
                <a:srgbClr val="000000"/>
              </a:solidFill>
            </a:endParaRPr>
          </a:p>
        </p:txBody>
      </p:sp>
      <p:sp>
        <p:nvSpPr>
          <p:cNvPr id="3" name="矩形 2">
            <a:extLst>
              <a:ext uri="{FF2B5EF4-FFF2-40B4-BE49-F238E27FC236}">
                <a16:creationId xmlns:a16="http://schemas.microsoft.com/office/drawing/2014/main" id="{88DACBBE-DA77-49BA-9D36-BBBE5D825405}"/>
              </a:ext>
            </a:extLst>
          </p:cNvPr>
          <p:cNvSpPr/>
          <p:nvPr/>
        </p:nvSpPr>
        <p:spPr>
          <a:xfrm>
            <a:off x="1537856" y="2919151"/>
            <a:ext cx="6096000" cy="752770"/>
          </a:xfrm>
          <a:prstGeom prst="rect">
            <a:avLst/>
          </a:prstGeom>
        </p:spPr>
        <p:txBody>
          <a:bodyPr>
            <a:spAutoFit/>
          </a:bodyPr>
          <a:lstStyle/>
          <a:p>
            <a:pPr marL="285750" indent="-285750">
              <a:lnSpc>
                <a:spcPct val="125000"/>
              </a:lnSpc>
              <a:buFont typeface="Arial" panose="020B0604020202020204" pitchFamily="34" charset="0"/>
              <a:buChar char="•"/>
            </a:pPr>
            <a:r>
              <a:rPr lang="en-US" altLang="zh-CN" dirty="0">
                <a:solidFill>
                  <a:srgbClr val="000000"/>
                </a:solidFill>
              </a:rPr>
              <a:t>NLP </a:t>
            </a:r>
            <a:r>
              <a:rPr lang="zh-CN" altLang="en-US" dirty="0">
                <a:solidFill>
                  <a:srgbClr val="000000"/>
                </a:solidFill>
              </a:rPr>
              <a:t>中常用的 </a:t>
            </a:r>
            <a:r>
              <a:rPr lang="en-US" altLang="zh-CN" b="1" dirty="0">
                <a:solidFill>
                  <a:srgbClr val="000000"/>
                </a:solidFill>
              </a:rPr>
              <a:t>word embedding</a:t>
            </a:r>
            <a:r>
              <a:rPr lang="zh-CN" altLang="en-US" b="1" dirty="0">
                <a:solidFill>
                  <a:srgbClr val="000000"/>
                </a:solidFill>
              </a:rPr>
              <a:t>（</a:t>
            </a:r>
            <a:r>
              <a:rPr lang="en-US" altLang="zh-CN" b="1" dirty="0">
                <a:solidFill>
                  <a:srgbClr val="000000"/>
                </a:solidFill>
              </a:rPr>
              <a:t>Word2Vec</a:t>
            </a:r>
            <a:r>
              <a:rPr lang="zh-CN" altLang="en-US" b="1" dirty="0">
                <a:solidFill>
                  <a:srgbClr val="000000"/>
                </a:solidFill>
              </a:rPr>
              <a:t>）</a:t>
            </a:r>
            <a:r>
              <a:rPr lang="zh-CN" altLang="en-US" dirty="0">
                <a:solidFill>
                  <a:srgbClr val="000000"/>
                </a:solidFill>
              </a:rPr>
              <a:t>；</a:t>
            </a:r>
            <a:endParaRPr lang="en-US" altLang="zh-CN" dirty="0">
              <a:solidFill>
                <a:srgbClr val="000000"/>
              </a:solidFill>
            </a:endParaRPr>
          </a:p>
          <a:p>
            <a:pPr marL="285750" indent="-285750">
              <a:lnSpc>
                <a:spcPct val="125000"/>
              </a:lnSpc>
              <a:buFont typeface="Arial" panose="020B0604020202020204" pitchFamily="34" charset="0"/>
              <a:buChar char="•"/>
            </a:pPr>
            <a:r>
              <a:rPr lang="zh-CN" altLang="en-US" dirty="0">
                <a:solidFill>
                  <a:srgbClr val="000000"/>
                </a:solidFill>
              </a:rPr>
              <a:t>用于类别数据的 </a:t>
            </a:r>
            <a:r>
              <a:rPr lang="en-US" altLang="zh-CN" b="1" dirty="0">
                <a:solidFill>
                  <a:srgbClr val="000000"/>
                </a:solidFill>
              </a:rPr>
              <a:t>entity embedding</a:t>
            </a:r>
            <a:r>
              <a:rPr lang="zh-CN" altLang="en-US" b="1" dirty="0">
                <a:solidFill>
                  <a:srgbClr val="000000"/>
                </a:solidFill>
              </a:rPr>
              <a:t>（</a:t>
            </a:r>
            <a:r>
              <a:rPr lang="en-US" altLang="zh-CN" b="1" dirty="0">
                <a:solidFill>
                  <a:srgbClr val="000000"/>
                </a:solidFill>
              </a:rPr>
              <a:t>Item2Vec</a:t>
            </a:r>
            <a:r>
              <a:rPr lang="zh-CN" altLang="en-US" b="1" dirty="0">
                <a:solidFill>
                  <a:srgbClr val="000000"/>
                </a:solidFill>
              </a:rPr>
              <a:t>）</a:t>
            </a:r>
            <a:r>
              <a:rPr lang="zh-CN" altLang="en-US" dirty="0">
                <a:solidFill>
                  <a:srgbClr val="000000"/>
                </a:solidFill>
              </a:rPr>
              <a:t>；</a:t>
            </a:r>
            <a:endParaRPr lang="en-US" altLang="zh-CN" dirty="0">
              <a:solidFill>
                <a:srgbClr val="000000"/>
              </a:solidFill>
            </a:endParaRPr>
          </a:p>
        </p:txBody>
      </p:sp>
      <p:sp>
        <p:nvSpPr>
          <p:cNvPr id="13" name="文本框 12">
            <a:extLst>
              <a:ext uri="{FF2B5EF4-FFF2-40B4-BE49-F238E27FC236}">
                <a16:creationId xmlns:a16="http://schemas.microsoft.com/office/drawing/2014/main" id="{7EE1D3DF-48C7-4FB0-AC34-5D11430A4CB8}"/>
              </a:ext>
            </a:extLst>
          </p:cNvPr>
          <p:cNvSpPr txBox="1"/>
          <p:nvPr/>
        </p:nvSpPr>
        <p:spPr>
          <a:xfrm>
            <a:off x="1152019" y="4067541"/>
            <a:ext cx="9139634"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solidFill>
                  <a:srgbClr val="000000"/>
                </a:solidFill>
              </a:rPr>
              <a:t>embedding </a:t>
            </a:r>
            <a:r>
              <a:rPr lang="zh-CN" altLang="en-US" dirty="0">
                <a:solidFill>
                  <a:srgbClr val="000000"/>
                </a:solidFill>
              </a:rPr>
              <a:t>有以下 </a:t>
            </a:r>
            <a:r>
              <a:rPr lang="en-US" altLang="zh-CN" dirty="0">
                <a:solidFill>
                  <a:srgbClr val="000000"/>
                </a:solidFill>
              </a:rPr>
              <a:t>3 </a:t>
            </a:r>
            <a:r>
              <a:rPr lang="zh-CN" altLang="en-US" dirty="0">
                <a:solidFill>
                  <a:srgbClr val="000000"/>
                </a:solidFill>
              </a:rPr>
              <a:t>个主要目的：</a:t>
            </a:r>
          </a:p>
        </p:txBody>
      </p:sp>
      <p:sp>
        <p:nvSpPr>
          <p:cNvPr id="14" name="文本框 13">
            <a:extLst>
              <a:ext uri="{FF2B5EF4-FFF2-40B4-BE49-F238E27FC236}">
                <a16:creationId xmlns:a16="http://schemas.microsoft.com/office/drawing/2014/main" id="{19B2A48D-77CD-4E2D-AD86-2C3FDCB0AF1F}"/>
              </a:ext>
            </a:extLst>
          </p:cNvPr>
          <p:cNvSpPr txBox="1"/>
          <p:nvPr/>
        </p:nvSpPr>
        <p:spPr>
          <a:xfrm>
            <a:off x="1537855" y="4574542"/>
            <a:ext cx="9496831" cy="1099019"/>
          </a:xfrm>
          <a:prstGeom prst="rect">
            <a:avLst/>
          </a:prstGeom>
          <a:noFill/>
        </p:spPr>
        <p:txBody>
          <a:bodyPr wrap="square" rtlCol="0">
            <a:spAutoFit/>
          </a:bodyPr>
          <a:lstStyle/>
          <a:p>
            <a:pPr marL="285750" indent="-285750">
              <a:lnSpc>
                <a:spcPct val="125000"/>
              </a:lnSpc>
              <a:buFont typeface="Arial" panose="020B0604020202020204" pitchFamily="34" charset="0"/>
              <a:buChar char="•"/>
            </a:pPr>
            <a:r>
              <a:rPr lang="zh-CN" altLang="en-US" dirty="0">
                <a:solidFill>
                  <a:srgbClr val="000000"/>
                </a:solidFill>
              </a:rPr>
              <a:t>在 </a:t>
            </a:r>
            <a:r>
              <a:rPr lang="en-US" altLang="zh-CN" dirty="0">
                <a:solidFill>
                  <a:srgbClr val="000000"/>
                </a:solidFill>
              </a:rPr>
              <a:t>embedding </a:t>
            </a:r>
            <a:r>
              <a:rPr lang="zh-CN" altLang="en-US" dirty="0">
                <a:solidFill>
                  <a:srgbClr val="000000"/>
                </a:solidFill>
              </a:rPr>
              <a:t>空间中查找</a:t>
            </a:r>
            <a:r>
              <a:rPr lang="zh-CN" altLang="en-US" b="1" dirty="0">
                <a:solidFill>
                  <a:srgbClr val="000000"/>
                </a:solidFill>
              </a:rPr>
              <a:t>最近邻</a:t>
            </a:r>
            <a:r>
              <a:rPr lang="zh-CN" altLang="en-US" dirty="0">
                <a:solidFill>
                  <a:srgbClr val="000000"/>
                </a:solidFill>
              </a:rPr>
              <a:t>，这可以很好的用于根据用户的兴趣来进行</a:t>
            </a:r>
            <a:r>
              <a:rPr lang="zh-CN" altLang="en-US" b="1" dirty="0">
                <a:solidFill>
                  <a:srgbClr val="000000"/>
                </a:solidFill>
              </a:rPr>
              <a:t>相似度推荐</a:t>
            </a:r>
            <a:r>
              <a:rPr lang="zh-CN" altLang="en-US" dirty="0">
                <a:solidFill>
                  <a:srgbClr val="000000"/>
                </a:solidFill>
              </a:rPr>
              <a:t>。</a:t>
            </a:r>
          </a:p>
          <a:p>
            <a:pPr marL="285750" indent="-285750">
              <a:lnSpc>
                <a:spcPct val="125000"/>
              </a:lnSpc>
              <a:buFont typeface="Arial" panose="020B0604020202020204" pitchFamily="34" charset="0"/>
              <a:buChar char="•"/>
            </a:pPr>
            <a:r>
              <a:rPr lang="zh-CN" altLang="en-US" dirty="0">
                <a:solidFill>
                  <a:srgbClr val="000000"/>
                </a:solidFill>
              </a:rPr>
              <a:t>作为监督学习任务的</a:t>
            </a:r>
            <a:r>
              <a:rPr lang="zh-CN" altLang="en-US" b="1" dirty="0">
                <a:solidFill>
                  <a:srgbClr val="000000"/>
                </a:solidFill>
              </a:rPr>
              <a:t>输入</a:t>
            </a:r>
            <a:r>
              <a:rPr lang="zh-CN" altLang="en-US" dirty="0">
                <a:solidFill>
                  <a:srgbClr val="000000"/>
                </a:solidFill>
              </a:rPr>
              <a:t>。</a:t>
            </a:r>
          </a:p>
          <a:p>
            <a:pPr marL="285750" indent="-285750">
              <a:lnSpc>
                <a:spcPct val="125000"/>
              </a:lnSpc>
              <a:buFont typeface="Arial" panose="020B0604020202020204" pitchFamily="34" charset="0"/>
              <a:buChar char="•"/>
            </a:pPr>
            <a:r>
              <a:rPr lang="zh-CN" altLang="en-US" dirty="0">
                <a:solidFill>
                  <a:srgbClr val="000000"/>
                </a:solidFill>
              </a:rPr>
              <a:t>用于</a:t>
            </a:r>
            <a:r>
              <a:rPr lang="zh-CN" altLang="en-US" b="1" dirty="0">
                <a:solidFill>
                  <a:srgbClr val="000000"/>
                </a:solidFill>
              </a:rPr>
              <a:t>可视化</a:t>
            </a:r>
            <a:r>
              <a:rPr lang="zh-CN" altLang="en-US" dirty="0">
                <a:solidFill>
                  <a:srgbClr val="000000"/>
                </a:solidFill>
              </a:rPr>
              <a:t>不同离散变量之间的关系。</a:t>
            </a:r>
            <a:endParaRPr lang="en-US" altLang="zh-CN" dirty="0">
              <a:solidFill>
                <a:srgbClr val="000000"/>
              </a:solidFill>
            </a:endParaRPr>
          </a:p>
        </p:txBody>
      </p:sp>
    </p:spTree>
    <p:extLst>
      <p:ext uri="{BB962C8B-B14F-4D97-AF65-F5344CB8AC3E}">
        <p14:creationId xmlns:p14="http://schemas.microsoft.com/office/powerpoint/2010/main" val="173691762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
          <p:cNvSpPr txBox="1"/>
          <p:nvPr/>
        </p:nvSpPr>
        <p:spPr>
          <a:xfrm>
            <a:off x="1895053" y="279515"/>
            <a:ext cx="8412729" cy="523220"/>
          </a:xfrm>
          <a:prstGeom prst="rect">
            <a:avLst/>
          </a:prstGeom>
          <a:noFill/>
          <a:effectLst/>
        </p:spPr>
        <p:txBody>
          <a:bodyPr wrap="square" rtlCol="0">
            <a:spAutoFit/>
          </a:bodyPr>
          <a:lstStyle/>
          <a:p>
            <a:r>
              <a:rPr lang="zh-CN" altLang="en-US" sz="2800" b="1" dirty="0">
                <a:solidFill>
                  <a:srgbClr val="00B0F0"/>
                </a:solidFill>
                <a:latin typeface="微软雅黑" panose="020B0503020204020204" pitchFamily="34" charset="-122"/>
              </a:rPr>
              <a:t>为什么说</a:t>
            </a:r>
            <a:r>
              <a:rPr lang="en-US" altLang="zh-CN" sz="2800" b="1" dirty="0">
                <a:solidFill>
                  <a:srgbClr val="00B0F0"/>
                </a:solidFill>
                <a:latin typeface="微软雅黑" panose="020B0503020204020204" pitchFamily="34" charset="-122"/>
              </a:rPr>
              <a:t>embedding</a:t>
            </a:r>
            <a:r>
              <a:rPr lang="zh-CN" altLang="en-US" sz="2800" b="1" dirty="0">
                <a:solidFill>
                  <a:srgbClr val="00B0F0"/>
                </a:solidFill>
                <a:latin typeface="微软雅黑" panose="020B0503020204020204" pitchFamily="34" charset="-122"/>
              </a:rPr>
              <a:t>是深度学习的基本操作？</a:t>
            </a:r>
          </a:p>
        </p:txBody>
      </p:sp>
      <p:sp>
        <p:nvSpPr>
          <p:cNvPr id="42" name="文本框 41"/>
          <p:cNvSpPr txBox="1"/>
          <p:nvPr/>
        </p:nvSpPr>
        <p:spPr>
          <a:xfrm>
            <a:off x="1157992" y="1239774"/>
            <a:ext cx="9876016" cy="406522"/>
          </a:xfrm>
          <a:prstGeom prst="rect">
            <a:avLst/>
          </a:prstGeom>
          <a:noFill/>
        </p:spPr>
        <p:txBody>
          <a:bodyPr wrap="square" rtlCol="0">
            <a:spAutoFit/>
          </a:bodyPr>
          <a:lstStyle/>
          <a:p>
            <a:pPr marL="285750" indent="-285750">
              <a:lnSpc>
                <a:spcPct val="125000"/>
              </a:lnSpc>
              <a:buFont typeface="Wingdings" panose="05000000000000000000" pitchFamily="2" charset="2"/>
              <a:buChar char="Ø"/>
            </a:pPr>
            <a:r>
              <a:rPr lang="en-US" altLang="zh-CN" dirty="0">
                <a:solidFill>
                  <a:srgbClr val="000000"/>
                </a:solidFill>
              </a:rPr>
              <a:t>Embedding</a:t>
            </a:r>
            <a:r>
              <a:rPr lang="zh-CN" altLang="en-US" dirty="0">
                <a:solidFill>
                  <a:srgbClr val="000000"/>
                </a:solidFill>
              </a:rPr>
              <a:t>能够用</a:t>
            </a:r>
            <a:r>
              <a:rPr lang="zh-CN" altLang="en-US" b="1" dirty="0">
                <a:solidFill>
                  <a:srgbClr val="000000"/>
                </a:solidFill>
              </a:rPr>
              <a:t>低维向量对物体进行编码还能保留其含义</a:t>
            </a:r>
            <a:r>
              <a:rPr lang="zh-CN" altLang="en-US" dirty="0">
                <a:solidFill>
                  <a:srgbClr val="000000"/>
                </a:solidFill>
              </a:rPr>
              <a:t>的特点非常适合深度学习。</a:t>
            </a:r>
            <a:endParaRPr lang="en-US" altLang="zh-CN" dirty="0">
              <a:solidFill>
                <a:srgbClr val="000000"/>
              </a:solidFill>
            </a:endParaRPr>
          </a:p>
        </p:txBody>
      </p:sp>
      <p:sp>
        <p:nvSpPr>
          <p:cNvPr id="6" name="文本框 5">
            <a:extLst>
              <a:ext uri="{FF2B5EF4-FFF2-40B4-BE49-F238E27FC236}">
                <a16:creationId xmlns:a16="http://schemas.microsoft.com/office/drawing/2014/main" id="{0E860D86-98EE-4A6E-978B-36ABD179BC93}"/>
              </a:ext>
            </a:extLst>
          </p:cNvPr>
          <p:cNvSpPr txBox="1"/>
          <p:nvPr/>
        </p:nvSpPr>
        <p:spPr>
          <a:xfrm>
            <a:off x="1627196" y="4973401"/>
            <a:ext cx="6272620" cy="1099019"/>
          </a:xfrm>
          <a:prstGeom prst="rect">
            <a:avLst/>
          </a:prstGeom>
          <a:noFill/>
        </p:spPr>
        <p:txBody>
          <a:bodyPr wrap="square" rtlCol="0">
            <a:spAutoFit/>
          </a:bodyPr>
          <a:lstStyle/>
          <a:p>
            <a:pPr marL="285750" indent="-285750">
              <a:lnSpc>
                <a:spcPct val="125000"/>
              </a:lnSpc>
              <a:buFont typeface="Arial" panose="020B0604020202020204" pitchFamily="34" charset="0"/>
              <a:buChar char="•"/>
            </a:pPr>
            <a:r>
              <a:rPr lang="zh-CN" altLang="en-US" dirty="0">
                <a:solidFill>
                  <a:srgbClr val="000000"/>
                </a:solidFill>
              </a:rPr>
              <a:t>节约内存、计算资源；</a:t>
            </a:r>
            <a:endParaRPr lang="en-US" altLang="zh-CN" dirty="0">
              <a:solidFill>
                <a:srgbClr val="000000"/>
              </a:solidFill>
            </a:endParaRPr>
          </a:p>
          <a:p>
            <a:pPr marL="285750" indent="-285750">
              <a:lnSpc>
                <a:spcPct val="125000"/>
              </a:lnSpc>
              <a:buFont typeface="Arial" panose="020B0604020202020204" pitchFamily="34" charset="0"/>
              <a:buChar char="•"/>
            </a:pPr>
            <a:r>
              <a:rPr lang="zh-CN" altLang="en-US" dirty="0">
                <a:solidFill>
                  <a:srgbClr val="000000"/>
                </a:solidFill>
              </a:rPr>
              <a:t>解决稀疏性问题；</a:t>
            </a:r>
            <a:endParaRPr lang="en-US" altLang="zh-CN" dirty="0">
              <a:solidFill>
                <a:srgbClr val="000000"/>
              </a:solidFill>
            </a:endParaRPr>
          </a:p>
          <a:p>
            <a:pPr marL="285750" indent="-285750">
              <a:lnSpc>
                <a:spcPct val="125000"/>
              </a:lnSpc>
              <a:buFont typeface="Arial" panose="020B0604020202020204" pitchFamily="34" charset="0"/>
              <a:buChar char="•"/>
            </a:pPr>
            <a:r>
              <a:rPr lang="zh-CN" altLang="en-US" dirty="0">
                <a:solidFill>
                  <a:srgbClr val="000000"/>
                </a:solidFill>
              </a:rPr>
              <a:t>生成连续向量（传统机器学习模型更适用于离散变量）；</a:t>
            </a:r>
            <a:endParaRPr lang="en-US" altLang="zh-CN" dirty="0">
              <a:solidFill>
                <a:srgbClr val="000000"/>
              </a:solidFill>
            </a:endParaRPr>
          </a:p>
        </p:txBody>
      </p:sp>
      <p:sp>
        <p:nvSpPr>
          <p:cNvPr id="2" name="矩形 1">
            <a:extLst>
              <a:ext uri="{FF2B5EF4-FFF2-40B4-BE49-F238E27FC236}">
                <a16:creationId xmlns:a16="http://schemas.microsoft.com/office/drawing/2014/main" id="{B90F696E-0AEE-4182-B623-AD3779CE3D6D}"/>
              </a:ext>
            </a:extLst>
          </p:cNvPr>
          <p:cNvSpPr/>
          <p:nvPr/>
        </p:nvSpPr>
        <p:spPr>
          <a:xfrm>
            <a:off x="1157991" y="1914266"/>
            <a:ext cx="10078045" cy="1099019"/>
          </a:xfrm>
          <a:prstGeom prst="rect">
            <a:avLst/>
          </a:prstGeom>
        </p:spPr>
        <p:txBody>
          <a:bodyPr wrap="square">
            <a:spAutoFit/>
          </a:bodyPr>
          <a:lstStyle/>
          <a:p>
            <a:pPr marL="285750" indent="-285750" algn="just">
              <a:lnSpc>
                <a:spcPct val="125000"/>
              </a:lnSpc>
              <a:buFont typeface="Wingdings" panose="05000000000000000000" pitchFamily="2" charset="2"/>
              <a:buChar char="Ø"/>
            </a:pPr>
            <a:r>
              <a:rPr lang="zh-CN" altLang="en-US" dirty="0">
                <a:solidFill>
                  <a:srgbClr val="000000"/>
                </a:solidFill>
              </a:rPr>
              <a:t>在传统机器学习模型构建过程中，我们经常使用</a:t>
            </a:r>
            <a:r>
              <a:rPr lang="en-US" altLang="zh-CN" dirty="0">
                <a:solidFill>
                  <a:srgbClr val="000000"/>
                </a:solidFill>
              </a:rPr>
              <a:t>one hot encoding</a:t>
            </a:r>
            <a:r>
              <a:rPr lang="zh-CN" altLang="en-US" dirty="0">
                <a:solidFill>
                  <a:srgbClr val="000000"/>
                </a:solidFill>
              </a:rPr>
              <a:t>对离散特征，特别是</a:t>
            </a:r>
            <a:r>
              <a:rPr lang="en-US" altLang="zh-CN" dirty="0">
                <a:solidFill>
                  <a:srgbClr val="000000"/>
                </a:solidFill>
              </a:rPr>
              <a:t>id</a:t>
            </a:r>
            <a:r>
              <a:rPr lang="zh-CN" altLang="en-US" dirty="0">
                <a:solidFill>
                  <a:srgbClr val="000000"/>
                </a:solidFill>
              </a:rPr>
              <a:t>类特征进行编码。但是，由于</a:t>
            </a:r>
            <a:r>
              <a:rPr lang="en-US" altLang="zh-CN" dirty="0">
                <a:solidFill>
                  <a:srgbClr val="000000"/>
                </a:solidFill>
              </a:rPr>
              <a:t>one hot encoding</a:t>
            </a:r>
            <a:r>
              <a:rPr lang="zh-CN" altLang="en-US" dirty="0">
                <a:solidFill>
                  <a:srgbClr val="000000"/>
                </a:solidFill>
              </a:rPr>
              <a:t>的维度等于物体的总数，比如：阿里的商品</a:t>
            </a:r>
            <a:r>
              <a:rPr lang="en-US" altLang="zh-CN" dirty="0">
                <a:solidFill>
                  <a:srgbClr val="000000"/>
                </a:solidFill>
              </a:rPr>
              <a:t>one hot encoding</a:t>
            </a:r>
            <a:r>
              <a:rPr lang="zh-CN" altLang="en-US" dirty="0">
                <a:solidFill>
                  <a:srgbClr val="000000"/>
                </a:solidFill>
              </a:rPr>
              <a:t>的维度就至少是千万量级的。这样的编码方式对于商品来说是极端</a:t>
            </a:r>
            <a:r>
              <a:rPr lang="zh-CN" altLang="en-US" b="1" dirty="0">
                <a:solidFill>
                  <a:srgbClr val="000000"/>
                </a:solidFill>
              </a:rPr>
              <a:t>稀疏</a:t>
            </a:r>
            <a:r>
              <a:rPr lang="zh-CN" altLang="en-US" dirty="0">
                <a:solidFill>
                  <a:srgbClr val="000000"/>
                </a:solidFill>
              </a:rPr>
              <a:t>的。</a:t>
            </a:r>
            <a:endParaRPr lang="en-US" altLang="zh-CN" dirty="0">
              <a:solidFill>
                <a:srgbClr val="000000"/>
              </a:solidFill>
            </a:endParaRPr>
          </a:p>
        </p:txBody>
      </p:sp>
      <p:sp>
        <p:nvSpPr>
          <p:cNvPr id="7" name="矩形 6">
            <a:extLst>
              <a:ext uri="{FF2B5EF4-FFF2-40B4-BE49-F238E27FC236}">
                <a16:creationId xmlns:a16="http://schemas.microsoft.com/office/drawing/2014/main" id="{BA06F425-C618-404C-BDDF-7E78AFAE290D}"/>
              </a:ext>
            </a:extLst>
          </p:cNvPr>
          <p:cNvSpPr/>
          <p:nvPr/>
        </p:nvSpPr>
        <p:spPr>
          <a:xfrm>
            <a:off x="1195614" y="3281255"/>
            <a:ext cx="10078045" cy="752770"/>
          </a:xfrm>
          <a:prstGeom prst="rect">
            <a:avLst/>
          </a:prstGeom>
        </p:spPr>
        <p:txBody>
          <a:bodyPr wrap="square">
            <a:spAutoFit/>
          </a:bodyPr>
          <a:lstStyle/>
          <a:p>
            <a:pPr marL="285750" indent="-285750" algn="just">
              <a:lnSpc>
                <a:spcPct val="125000"/>
              </a:lnSpc>
              <a:buFont typeface="Wingdings" panose="05000000000000000000" pitchFamily="2" charset="2"/>
              <a:buChar char="Ø"/>
            </a:pPr>
            <a:r>
              <a:rPr lang="zh-CN" altLang="en-US" dirty="0">
                <a:solidFill>
                  <a:srgbClr val="000000"/>
                </a:solidFill>
              </a:rPr>
              <a:t>而深度学习的特点以及工程方面的原因使其不利于稀疏特征向量的处理（</a:t>
            </a:r>
            <a:r>
              <a:rPr lang="zh-CN" altLang="en-US" b="1" dirty="0">
                <a:solidFill>
                  <a:srgbClr val="000000"/>
                </a:solidFill>
              </a:rPr>
              <a:t>考虑一下为什么</a:t>
            </a:r>
            <a:r>
              <a:rPr lang="en-US" altLang="zh-CN" b="1" dirty="0">
                <a:solidFill>
                  <a:srgbClr val="000000"/>
                </a:solidFill>
              </a:rPr>
              <a:t>?</a:t>
            </a:r>
            <a:r>
              <a:rPr lang="zh-CN" altLang="en-US" dirty="0">
                <a:solidFill>
                  <a:srgbClr val="000000"/>
                </a:solidFill>
              </a:rPr>
              <a:t>）。因此如果能把物体编码为一个</a:t>
            </a:r>
            <a:r>
              <a:rPr lang="zh-CN" altLang="en-US" b="1" dirty="0">
                <a:solidFill>
                  <a:srgbClr val="000000"/>
                </a:solidFill>
              </a:rPr>
              <a:t>低维稠密向量</a:t>
            </a:r>
            <a:r>
              <a:rPr lang="zh-CN" altLang="en-US" dirty="0">
                <a:solidFill>
                  <a:srgbClr val="000000"/>
                </a:solidFill>
              </a:rPr>
              <a:t>再喂给</a:t>
            </a:r>
            <a:r>
              <a:rPr lang="en-US" altLang="zh-CN" dirty="0">
                <a:solidFill>
                  <a:srgbClr val="000000"/>
                </a:solidFill>
              </a:rPr>
              <a:t>DNN</a:t>
            </a:r>
            <a:r>
              <a:rPr lang="zh-CN" altLang="en-US" dirty="0">
                <a:solidFill>
                  <a:srgbClr val="000000"/>
                </a:solidFill>
              </a:rPr>
              <a:t>，自然是一个</a:t>
            </a:r>
            <a:r>
              <a:rPr lang="zh-CN" altLang="en-US" b="1" dirty="0">
                <a:solidFill>
                  <a:srgbClr val="000000"/>
                </a:solidFill>
              </a:rPr>
              <a:t>高效</a:t>
            </a:r>
            <a:r>
              <a:rPr lang="zh-CN" altLang="en-US" dirty="0">
                <a:solidFill>
                  <a:srgbClr val="000000"/>
                </a:solidFill>
              </a:rPr>
              <a:t>的基本操作。</a:t>
            </a:r>
            <a:endParaRPr lang="en-US" altLang="zh-CN" dirty="0">
              <a:solidFill>
                <a:srgbClr val="000000"/>
              </a:solidFill>
            </a:endParaRPr>
          </a:p>
        </p:txBody>
      </p:sp>
      <p:sp>
        <p:nvSpPr>
          <p:cNvPr id="8" name="矩形 7">
            <a:extLst>
              <a:ext uri="{FF2B5EF4-FFF2-40B4-BE49-F238E27FC236}">
                <a16:creationId xmlns:a16="http://schemas.microsoft.com/office/drawing/2014/main" id="{E2E6C999-730D-4C00-99D2-9A6AB57077CD}"/>
              </a:ext>
            </a:extLst>
          </p:cNvPr>
          <p:cNvSpPr/>
          <p:nvPr/>
        </p:nvSpPr>
        <p:spPr>
          <a:xfrm>
            <a:off x="1315535" y="4301995"/>
            <a:ext cx="10078045" cy="406522"/>
          </a:xfrm>
          <a:prstGeom prst="rect">
            <a:avLst/>
          </a:prstGeom>
        </p:spPr>
        <p:txBody>
          <a:bodyPr wrap="square">
            <a:spAutoFit/>
          </a:bodyPr>
          <a:lstStyle/>
          <a:p>
            <a:pPr marL="285750" indent="-285750">
              <a:lnSpc>
                <a:spcPct val="125000"/>
              </a:lnSpc>
              <a:buFont typeface="Wingdings" panose="05000000000000000000" pitchFamily="2" charset="2"/>
              <a:buChar char="Ø"/>
            </a:pPr>
            <a:r>
              <a:rPr lang="zh-CN" altLang="en-US" dirty="0">
                <a:solidFill>
                  <a:srgbClr val="000000"/>
                </a:solidFill>
              </a:rPr>
              <a:t>深度学习使用</a:t>
            </a:r>
            <a:r>
              <a:rPr lang="en-US" altLang="zh-CN" dirty="0">
                <a:solidFill>
                  <a:srgbClr val="000000"/>
                </a:solidFill>
              </a:rPr>
              <a:t>Embedding</a:t>
            </a:r>
            <a:r>
              <a:rPr lang="zh-CN" altLang="en-US" dirty="0">
                <a:solidFill>
                  <a:srgbClr val="000000"/>
                </a:solidFill>
              </a:rPr>
              <a:t>作为输入的</a:t>
            </a:r>
            <a:r>
              <a:rPr lang="zh-CN" altLang="en-US" b="1" dirty="0">
                <a:solidFill>
                  <a:srgbClr val="000000"/>
                </a:solidFill>
              </a:rPr>
              <a:t>优点</a:t>
            </a:r>
            <a:r>
              <a:rPr lang="zh-CN" altLang="en-US" dirty="0">
                <a:solidFill>
                  <a:srgbClr val="000000"/>
                </a:solidFill>
              </a:rPr>
              <a:t>：</a:t>
            </a:r>
            <a:endParaRPr lang="en-US" altLang="zh-CN" dirty="0">
              <a:solidFill>
                <a:srgbClr val="000000"/>
              </a:solidFill>
            </a:endParaRPr>
          </a:p>
        </p:txBody>
      </p:sp>
    </p:spTree>
    <p:extLst>
      <p:ext uri="{BB962C8B-B14F-4D97-AF65-F5344CB8AC3E}">
        <p14:creationId xmlns:p14="http://schemas.microsoft.com/office/powerpoint/2010/main" val="254722442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
          <p:cNvSpPr txBox="1"/>
          <p:nvPr/>
        </p:nvSpPr>
        <p:spPr>
          <a:xfrm>
            <a:off x="1895053" y="279515"/>
            <a:ext cx="8412729" cy="523220"/>
          </a:xfrm>
          <a:prstGeom prst="rect">
            <a:avLst/>
          </a:prstGeom>
          <a:noFill/>
          <a:effectLst/>
        </p:spPr>
        <p:txBody>
          <a:bodyPr wrap="square" rtlCol="0">
            <a:spAutoFit/>
          </a:bodyPr>
          <a:lstStyle/>
          <a:p>
            <a:r>
              <a:rPr lang="en-US" altLang="zh-CN" sz="2800" b="1" dirty="0">
                <a:solidFill>
                  <a:srgbClr val="00B0F0"/>
                </a:solidFill>
                <a:latin typeface="微软雅黑" panose="020B0503020204020204" pitchFamily="34" charset="-122"/>
              </a:rPr>
              <a:t>Embedding </a:t>
            </a:r>
            <a:r>
              <a:rPr lang="zh-CN" altLang="en-US" sz="2800" b="1" dirty="0">
                <a:solidFill>
                  <a:srgbClr val="00B0F0"/>
                </a:solidFill>
                <a:latin typeface="微软雅黑" panose="020B0503020204020204" pitchFamily="34" charset="-122"/>
              </a:rPr>
              <a:t>和 </a:t>
            </a:r>
            <a:r>
              <a:rPr lang="en-US" altLang="zh-CN" sz="2800" b="1" dirty="0">
                <a:solidFill>
                  <a:srgbClr val="00B0F0"/>
                </a:solidFill>
                <a:latin typeface="微软雅黑" panose="020B0503020204020204" pitchFamily="34" charset="-122"/>
              </a:rPr>
              <a:t>One Hot </a:t>
            </a:r>
            <a:r>
              <a:rPr lang="zh-CN" altLang="en-US" sz="2800" b="1" dirty="0">
                <a:solidFill>
                  <a:srgbClr val="00B0F0"/>
                </a:solidFill>
                <a:latin typeface="微软雅黑" panose="020B0503020204020204" pitchFamily="34" charset="-122"/>
              </a:rPr>
              <a:t>编码</a:t>
            </a:r>
          </a:p>
        </p:txBody>
      </p:sp>
      <p:sp>
        <p:nvSpPr>
          <p:cNvPr id="42" name="文本框 41"/>
          <p:cNvSpPr txBox="1"/>
          <p:nvPr/>
        </p:nvSpPr>
        <p:spPr>
          <a:xfrm>
            <a:off x="1148703" y="1192414"/>
            <a:ext cx="9894593" cy="1099019"/>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Ø"/>
            </a:pPr>
            <a:r>
              <a:rPr lang="en-US" altLang="zh-CN" b="1" dirty="0">
                <a:solidFill>
                  <a:srgbClr val="000000"/>
                </a:solidFill>
              </a:rPr>
              <a:t>One-hot </a:t>
            </a:r>
            <a:r>
              <a:rPr lang="zh-CN" altLang="en-US" b="1" dirty="0">
                <a:solidFill>
                  <a:srgbClr val="000000"/>
                </a:solidFill>
              </a:rPr>
              <a:t>编码</a:t>
            </a:r>
            <a:r>
              <a:rPr lang="zh-CN" altLang="en-US" dirty="0">
                <a:solidFill>
                  <a:srgbClr val="000000"/>
                </a:solidFill>
              </a:rPr>
              <a:t>是一种最常见的表示离散数据方法，首先我们计算出需要表示的离散或类别变量的总个数 </a:t>
            </a:r>
            <a:r>
              <a:rPr lang="en-US" altLang="zh-CN" dirty="0">
                <a:solidFill>
                  <a:srgbClr val="000000"/>
                </a:solidFill>
              </a:rPr>
              <a:t>N</a:t>
            </a:r>
            <a:r>
              <a:rPr lang="zh-CN" altLang="en-US" dirty="0">
                <a:solidFill>
                  <a:srgbClr val="000000"/>
                </a:solidFill>
              </a:rPr>
              <a:t>，然后对于每个变量，我们就可以用 </a:t>
            </a:r>
            <a:r>
              <a:rPr lang="en-US" altLang="zh-CN" dirty="0">
                <a:solidFill>
                  <a:srgbClr val="000000"/>
                </a:solidFill>
              </a:rPr>
              <a:t>N-1 </a:t>
            </a:r>
            <a:r>
              <a:rPr lang="zh-CN" altLang="en-US" dirty="0">
                <a:solidFill>
                  <a:srgbClr val="000000"/>
                </a:solidFill>
              </a:rPr>
              <a:t>个 </a:t>
            </a:r>
            <a:r>
              <a:rPr lang="en-US" altLang="zh-CN" dirty="0">
                <a:solidFill>
                  <a:srgbClr val="000000"/>
                </a:solidFill>
              </a:rPr>
              <a:t>0 </a:t>
            </a:r>
            <a:r>
              <a:rPr lang="zh-CN" altLang="en-US" dirty="0">
                <a:solidFill>
                  <a:srgbClr val="000000"/>
                </a:solidFill>
              </a:rPr>
              <a:t>和单个 </a:t>
            </a:r>
            <a:r>
              <a:rPr lang="en-US" altLang="zh-CN" dirty="0">
                <a:solidFill>
                  <a:srgbClr val="000000"/>
                </a:solidFill>
              </a:rPr>
              <a:t>1 </a:t>
            </a:r>
            <a:r>
              <a:rPr lang="zh-CN" altLang="en-US" dirty="0">
                <a:solidFill>
                  <a:srgbClr val="000000"/>
                </a:solidFill>
              </a:rPr>
              <a:t>组成的 </a:t>
            </a:r>
            <a:r>
              <a:rPr lang="en-US" altLang="zh-CN" dirty="0">
                <a:solidFill>
                  <a:srgbClr val="000000"/>
                </a:solidFill>
              </a:rPr>
              <a:t>vector </a:t>
            </a:r>
            <a:r>
              <a:rPr lang="zh-CN" altLang="en-US" dirty="0">
                <a:solidFill>
                  <a:srgbClr val="000000"/>
                </a:solidFill>
              </a:rPr>
              <a:t>来表示每个类别。这样做有两个很明显的缺点：</a:t>
            </a:r>
          </a:p>
        </p:txBody>
      </p:sp>
      <p:pic>
        <p:nvPicPr>
          <p:cNvPr id="4" name="图片 3">
            <a:extLst>
              <a:ext uri="{FF2B5EF4-FFF2-40B4-BE49-F238E27FC236}">
                <a16:creationId xmlns:a16="http://schemas.microsoft.com/office/drawing/2014/main" id="{57356325-F34B-46A5-9C13-B9EA6BF326F3}"/>
              </a:ext>
            </a:extLst>
          </p:cNvPr>
          <p:cNvPicPr>
            <a:picLocks noChangeAspect="1"/>
          </p:cNvPicPr>
          <p:nvPr/>
        </p:nvPicPr>
        <p:blipFill>
          <a:blip r:embed="rId2"/>
          <a:stretch>
            <a:fillRect/>
          </a:stretch>
        </p:blipFill>
        <p:spPr>
          <a:xfrm>
            <a:off x="2727125" y="3324069"/>
            <a:ext cx="6156461" cy="2911839"/>
          </a:xfrm>
          <a:prstGeom prst="rect">
            <a:avLst/>
          </a:prstGeom>
        </p:spPr>
      </p:pic>
      <p:sp>
        <p:nvSpPr>
          <p:cNvPr id="5" name="文本框 4">
            <a:extLst>
              <a:ext uri="{FF2B5EF4-FFF2-40B4-BE49-F238E27FC236}">
                <a16:creationId xmlns:a16="http://schemas.microsoft.com/office/drawing/2014/main" id="{1E982D56-EF88-415F-93BF-D5FD2F4D6201}"/>
              </a:ext>
            </a:extLst>
          </p:cNvPr>
          <p:cNvSpPr txBox="1"/>
          <p:nvPr/>
        </p:nvSpPr>
        <p:spPr>
          <a:xfrm>
            <a:off x="1526182" y="2431366"/>
            <a:ext cx="9139634" cy="752770"/>
          </a:xfrm>
          <a:prstGeom prst="rect">
            <a:avLst/>
          </a:prstGeom>
          <a:noFill/>
        </p:spPr>
        <p:txBody>
          <a:bodyPr wrap="square" rtlCol="0">
            <a:spAutoFit/>
          </a:bodyPr>
          <a:lstStyle/>
          <a:p>
            <a:pPr marL="285750" indent="-285750">
              <a:lnSpc>
                <a:spcPct val="125000"/>
              </a:lnSpc>
              <a:buFont typeface="Arial" panose="020B0604020202020204" pitchFamily="34" charset="0"/>
              <a:buChar char="•"/>
            </a:pPr>
            <a:r>
              <a:rPr lang="zh-CN" altLang="en-US" dirty="0">
                <a:solidFill>
                  <a:srgbClr val="000000"/>
                </a:solidFill>
              </a:rPr>
              <a:t>对于具有非常多类型的类别变量，变换后的向量维数过于巨大，且过于</a:t>
            </a:r>
            <a:r>
              <a:rPr lang="zh-CN" altLang="en-US" b="1" dirty="0">
                <a:solidFill>
                  <a:srgbClr val="000000"/>
                </a:solidFill>
              </a:rPr>
              <a:t>稀疏</a:t>
            </a:r>
            <a:r>
              <a:rPr lang="zh-CN" altLang="en-US" dirty="0">
                <a:solidFill>
                  <a:srgbClr val="000000"/>
                </a:solidFill>
              </a:rPr>
              <a:t>。</a:t>
            </a:r>
          </a:p>
          <a:p>
            <a:pPr marL="285750" indent="-285750">
              <a:lnSpc>
                <a:spcPct val="125000"/>
              </a:lnSpc>
              <a:buFont typeface="Arial" panose="020B0604020202020204" pitchFamily="34" charset="0"/>
              <a:buChar char="•"/>
            </a:pPr>
            <a:r>
              <a:rPr lang="zh-CN" altLang="en-US" dirty="0">
                <a:solidFill>
                  <a:srgbClr val="000000"/>
                </a:solidFill>
              </a:rPr>
              <a:t>映射之间完全</a:t>
            </a:r>
            <a:r>
              <a:rPr lang="zh-CN" altLang="en-US" b="1" dirty="0">
                <a:solidFill>
                  <a:srgbClr val="000000"/>
                </a:solidFill>
              </a:rPr>
              <a:t>独立</a:t>
            </a:r>
            <a:r>
              <a:rPr lang="zh-CN" altLang="en-US" dirty="0">
                <a:solidFill>
                  <a:srgbClr val="000000"/>
                </a:solidFill>
              </a:rPr>
              <a:t>，并不能表示出不同类别之间的关系。</a:t>
            </a:r>
            <a:endParaRPr lang="en-US" altLang="zh-CN" dirty="0">
              <a:solidFill>
                <a:srgbClr val="000000"/>
              </a:solidFill>
            </a:endParaRPr>
          </a:p>
        </p:txBody>
      </p:sp>
    </p:spTree>
    <p:extLst>
      <p:ext uri="{BB962C8B-B14F-4D97-AF65-F5344CB8AC3E}">
        <p14:creationId xmlns:p14="http://schemas.microsoft.com/office/powerpoint/2010/main" val="3211961519"/>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
          <p:cNvSpPr txBox="1"/>
          <p:nvPr/>
        </p:nvSpPr>
        <p:spPr>
          <a:xfrm>
            <a:off x="1895053" y="279515"/>
            <a:ext cx="8412729" cy="523220"/>
          </a:xfrm>
          <a:prstGeom prst="rect">
            <a:avLst/>
          </a:prstGeom>
          <a:noFill/>
          <a:effectLst/>
        </p:spPr>
        <p:txBody>
          <a:bodyPr wrap="square" rtlCol="0">
            <a:spAutoFit/>
          </a:bodyPr>
          <a:lstStyle/>
          <a:p>
            <a:r>
              <a:rPr lang="en-US" altLang="zh-CN" sz="2800" b="1" dirty="0">
                <a:solidFill>
                  <a:srgbClr val="00B0F0"/>
                </a:solidFill>
                <a:latin typeface="微软雅黑" panose="020B0503020204020204" pitchFamily="34" charset="-122"/>
              </a:rPr>
              <a:t>Embedding </a:t>
            </a:r>
            <a:r>
              <a:rPr lang="zh-CN" altLang="en-US" sz="2800" b="1" dirty="0">
                <a:solidFill>
                  <a:srgbClr val="00B0F0"/>
                </a:solidFill>
                <a:latin typeface="微软雅黑" panose="020B0503020204020204" pitchFamily="34" charset="-122"/>
              </a:rPr>
              <a:t>和 </a:t>
            </a:r>
            <a:r>
              <a:rPr lang="en-US" altLang="zh-CN" sz="2800" b="1" dirty="0">
                <a:solidFill>
                  <a:srgbClr val="00B0F0"/>
                </a:solidFill>
                <a:latin typeface="微软雅黑" panose="020B0503020204020204" pitchFamily="34" charset="-122"/>
              </a:rPr>
              <a:t>One Hot </a:t>
            </a:r>
            <a:r>
              <a:rPr lang="zh-CN" altLang="en-US" sz="2800" b="1" dirty="0">
                <a:solidFill>
                  <a:srgbClr val="00B0F0"/>
                </a:solidFill>
                <a:latin typeface="微软雅黑" panose="020B0503020204020204" pitchFamily="34" charset="-122"/>
              </a:rPr>
              <a:t>编码</a:t>
            </a:r>
          </a:p>
        </p:txBody>
      </p:sp>
      <p:sp>
        <p:nvSpPr>
          <p:cNvPr id="5" name="文本框 4">
            <a:extLst>
              <a:ext uri="{FF2B5EF4-FFF2-40B4-BE49-F238E27FC236}">
                <a16:creationId xmlns:a16="http://schemas.microsoft.com/office/drawing/2014/main" id="{2198B0D5-D6E0-467B-9C61-E2C078E44611}"/>
              </a:ext>
            </a:extLst>
          </p:cNvPr>
          <p:cNvSpPr txBox="1"/>
          <p:nvPr/>
        </p:nvSpPr>
        <p:spPr>
          <a:xfrm>
            <a:off x="874076" y="1385531"/>
            <a:ext cx="10128703" cy="752770"/>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Ø"/>
            </a:pPr>
            <a:r>
              <a:rPr lang="zh-CN" altLang="en-US" dirty="0">
                <a:solidFill>
                  <a:srgbClr val="000000"/>
                </a:solidFill>
              </a:rPr>
              <a:t>考虑到这两个问题，</a:t>
            </a:r>
            <a:r>
              <a:rPr lang="zh-CN" altLang="en-US" b="1" dirty="0">
                <a:solidFill>
                  <a:srgbClr val="000000"/>
                </a:solidFill>
              </a:rPr>
              <a:t>表示类别变量</a:t>
            </a:r>
            <a:r>
              <a:rPr lang="zh-CN" altLang="en-US" dirty="0">
                <a:solidFill>
                  <a:srgbClr val="000000"/>
                </a:solidFill>
              </a:rPr>
              <a:t>的理想解决方案则是我们是否可以</a:t>
            </a:r>
            <a:r>
              <a:rPr lang="zh-CN" altLang="en-US" b="1" dirty="0">
                <a:solidFill>
                  <a:srgbClr val="000000"/>
                </a:solidFill>
              </a:rPr>
              <a:t>通过较少的维度表示出每个类别，并且还可以表现出不同类别变量之间的关系</a:t>
            </a:r>
            <a:r>
              <a:rPr lang="zh-CN" altLang="en-US" dirty="0">
                <a:solidFill>
                  <a:srgbClr val="000000"/>
                </a:solidFill>
              </a:rPr>
              <a:t>，这也就是 </a:t>
            </a:r>
            <a:r>
              <a:rPr lang="en-US" altLang="zh-CN" dirty="0">
                <a:solidFill>
                  <a:srgbClr val="000000"/>
                </a:solidFill>
              </a:rPr>
              <a:t>embedding </a:t>
            </a:r>
            <a:r>
              <a:rPr lang="zh-CN" altLang="en-US" dirty="0">
                <a:solidFill>
                  <a:srgbClr val="000000"/>
                </a:solidFill>
              </a:rPr>
              <a:t>出现的目的。</a:t>
            </a:r>
            <a:endParaRPr lang="en-US" altLang="zh-CN" dirty="0">
              <a:solidFill>
                <a:srgbClr val="000000"/>
              </a:solidFill>
            </a:endParaRPr>
          </a:p>
        </p:txBody>
      </p:sp>
      <p:pic>
        <p:nvPicPr>
          <p:cNvPr id="2" name="图片 1">
            <a:extLst>
              <a:ext uri="{FF2B5EF4-FFF2-40B4-BE49-F238E27FC236}">
                <a16:creationId xmlns:a16="http://schemas.microsoft.com/office/drawing/2014/main" id="{4F8409B8-A7B2-4AC3-B1EF-ED09E9513AFD}"/>
              </a:ext>
            </a:extLst>
          </p:cNvPr>
          <p:cNvPicPr>
            <a:picLocks noChangeAspect="1"/>
          </p:cNvPicPr>
          <p:nvPr/>
        </p:nvPicPr>
        <p:blipFill>
          <a:blip r:embed="rId2"/>
          <a:stretch>
            <a:fillRect/>
          </a:stretch>
        </p:blipFill>
        <p:spPr>
          <a:xfrm>
            <a:off x="2266507" y="2543245"/>
            <a:ext cx="7077789" cy="2929224"/>
          </a:xfrm>
          <a:prstGeom prst="rect">
            <a:avLst/>
          </a:prstGeom>
        </p:spPr>
      </p:pic>
    </p:spTree>
    <p:extLst>
      <p:ext uri="{BB962C8B-B14F-4D97-AF65-F5344CB8AC3E}">
        <p14:creationId xmlns:p14="http://schemas.microsoft.com/office/powerpoint/2010/main" val="380424677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
          <p:cNvSpPr txBox="1"/>
          <p:nvPr/>
        </p:nvSpPr>
        <p:spPr>
          <a:xfrm>
            <a:off x="1895053" y="279515"/>
            <a:ext cx="8412729" cy="523220"/>
          </a:xfrm>
          <a:prstGeom prst="rect">
            <a:avLst/>
          </a:prstGeom>
          <a:noFill/>
          <a:effectLst/>
        </p:spPr>
        <p:txBody>
          <a:bodyPr wrap="square" rtlCol="0">
            <a:spAutoFit/>
          </a:bodyPr>
          <a:lstStyle/>
          <a:p>
            <a:r>
              <a:rPr lang="zh-CN" altLang="en-US" sz="2800" b="1" dirty="0">
                <a:solidFill>
                  <a:srgbClr val="00B0F0"/>
                </a:solidFill>
                <a:latin typeface="微软雅黑" panose="020B0503020204020204" pitchFamily="34" charset="-122"/>
              </a:rPr>
              <a:t>如何构造</a:t>
            </a:r>
            <a:r>
              <a:rPr lang="en-US" altLang="zh-CN" sz="2800" b="1" dirty="0">
                <a:solidFill>
                  <a:srgbClr val="00B0F0"/>
                </a:solidFill>
                <a:latin typeface="微软雅黑" panose="020B0503020204020204" pitchFamily="34" charset="-122"/>
              </a:rPr>
              <a:t>Embedding </a:t>
            </a:r>
            <a:endParaRPr lang="zh-CN" altLang="en-US" sz="2800" b="1" dirty="0">
              <a:solidFill>
                <a:srgbClr val="00B0F0"/>
              </a:solidFill>
              <a:latin typeface="微软雅黑" panose="020B0503020204020204" pitchFamily="34" charset="-122"/>
            </a:endParaRPr>
          </a:p>
        </p:txBody>
      </p:sp>
      <p:sp>
        <p:nvSpPr>
          <p:cNvPr id="4" name="文本框 3">
            <a:extLst>
              <a:ext uri="{FF2B5EF4-FFF2-40B4-BE49-F238E27FC236}">
                <a16:creationId xmlns:a16="http://schemas.microsoft.com/office/drawing/2014/main" id="{0B0D11AC-98ED-4B78-88E6-1AA2E68E5D92}"/>
              </a:ext>
            </a:extLst>
          </p:cNvPr>
          <p:cNvSpPr txBox="1"/>
          <p:nvPr/>
        </p:nvSpPr>
        <p:spPr>
          <a:xfrm>
            <a:off x="1152019" y="1266228"/>
            <a:ext cx="10263966" cy="752770"/>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Ø"/>
            </a:pPr>
            <a:r>
              <a:rPr lang="zh-CN" altLang="en-US" dirty="0">
                <a:solidFill>
                  <a:srgbClr val="000000"/>
                </a:solidFill>
              </a:rPr>
              <a:t>为了更好的表示类别实体，我们还可以是用一个 </a:t>
            </a:r>
            <a:r>
              <a:rPr lang="en-US" altLang="zh-CN" b="1" dirty="0">
                <a:solidFill>
                  <a:srgbClr val="000000"/>
                </a:solidFill>
              </a:rPr>
              <a:t>embedding neural network </a:t>
            </a:r>
            <a:r>
              <a:rPr lang="zh-CN" altLang="en-US" dirty="0">
                <a:solidFill>
                  <a:srgbClr val="000000"/>
                </a:solidFill>
              </a:rPr>
              <a:t>和 </a:t>
            </a:r>
            <a:r>
              <a:rPr lang="en-US" altLang="zh-CN" b="1" dirty="0">
                <a:solidFill>
                  <a:srgbClr val="000000"/>
                </a:solidFill>
              </a:rPr>
              <a:t>supervised </a:t>
            </a:r>
            <a:r>
              <a:rPr lang="zh-CN" altLang="en-US" dirty="0">
                <a:solidFill>
                  <a:srgbClr val="000000"/>
                </a:solidFill>
              </a:rPr>
              <a:t>任务来进行学习训练，以找到最适合的表示以及挖掘其内在联系。</a:t>
            </a:r>
          </a:p>
        </p:txBody>
      </p:sp>
      <p:sp>
        <p:nvSpPr>
          <p:cNvPr id="5" name="文本框 4">
            <a:extLst>
              <a:ext uri="{FF2B5EF4-FFF2-40B4-BE49-F238E27FC236}">
                <a16:creationId xmlns:a16="http://schemas.microsoft.com/office/drawing/2014/main" id="{FF3B3E1C-5827-442F-9CF1-72821F35B586}"/>
              </a:ext>
            </a:extLst>
          </p:cNvPr>
          <p:cNvSpPr txBox="1"/>
          <p:nvPr/>
        </p:nvSpPr>
        <p:spPr>
          <a:xfrm>
            <a:off x="1143899" y="2234757"/>
            <a:ext cx="10263966" cy="1099019"/>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Ø"/>
            </a:pPr>
            <a:r>
              <a:rPr lang="en-US" altLang="zh-CN" dirty="0">
                <a:solidFill>
                  <a:srgbClr val="000000"/>
                </a:solidFill>
              </a:rPr>
              <a:t>One-hot </a:t>
            </a:r>
            <a:r>
              <a:rPr lang="zh-CN" altLang="en-US" dirty="0">
                <a:solidFill>
                  <a:srgbClr val="000000"/>
                </a:solidFill>
              </a:rPr>
              <a:t>编码的最大问题在于其转换不依赖于任何的内在关系，而通过一个监督性学习任务的网络，我们可以通过优化网络的参数和权重来减少 </a:t>
            </a:r>
            <a:r>
              <a:rPr lang="en-US" altLang="zh-CN" dirty="0">
                <a:solidFill>
                  <a:srgbClr val="000000"/>
                </a:solidFill>
              </a:rPr>
              <a:t>loss </a:t>
            </a:r>
            <a:r>
              <a:rPr lang="zh-CN" altLang="en-US" dirty="0">
                <a:solidFill>
                  <a:srgbClr val="000000"/>
                </a:solidFill>
              </a:rPr>
              <a:t>以改善我们的 </a:t>
            </a:r>
            <a:r>
              <a:rPr lang="en-US" altLang="zh-CN" dirty="0">
                <a:solidFill>
                  <a:srgbClr val="000000"/>
                </a:solidFill>
              </a:rPr>
              <a:t>embedding </a:t>
            </a:r>
            <a:r>
              <a:rPr lang="zh-CN" altLang="en-US" dirty="0">
                <a:solidFill>
                  <a:srgbClr val="000000"/>
                </a:solidFill>
              </a:rPr>
              <a:t>表示，</a:t>
            </a:r>
            <a:r>
              <a:rPr lang="en-US" altLang="zh-CN" dirty="0">
                <a:solidFill>
                  <a:srgbClr val="000000"/>
                </a:solidFill>
              </a:rPr>
              <a:t>loss </a:t>
            </a:r>
            <a:r>
              <a:rPr lang="zh-CN" altLang="en-US" dirty="0">
                <a:solidFill>
                  <a:srgbClr val="000000"/>
                </a:solidFill>
              </a:rPr>
              <a:t>越小，则表示最终的向量表示中，越相关的类别，它们的表示越相近。</a:t>
            </a:r>
          </a:p>
        </p:txBody>
      </p:sp>
      <p:sp>
        <p:nvSpPr>
          <p:cNvPr id="6" name="矩形 5">
            <a:extLst>
              <a:ext uri="{FF2B5EF4-FFF2-40B4-BE49-F238E27FC236}">
                <a16:creationId xmlns:a16="http://schemas.microsoft.com/office/drawing/2014/main" id="{71A398B1-5C73-4A9C-A4F9-2B65D608D6E5}"/>
              </a:ext>
            </a:extLst>
          </p:cNvPr>
          <p:cNvSpPr/>
          <p:nvPr/>
        </p:nvSpPr>
        <p:spPr>
          <a:xfrm>
            <a:off x="1152019" y="4950475"/>
            <a:ext cx="1950945" cy="406522"/>
          </a:xfrm>
          <a:prstGeom prst="rect">
            <a:avLst/>
          </a:prstGeom>
        </p:spPr>
        <p:txBody>
          <a:bodyPr wrap="square">
            <a:spAutoFit/>
          </a:bodyPr>
          <a:lstStyle/>
          <a:p>
            <a:pPr marL="285750" indent="-285750">
              <a:lnSpc>
                <a:spcPct val="125000"/>
              </a:lnSpc>
              <a:buFont typeface="Wingdings" panose="05000000000000000000" pitchFamily="2" charset="2"/>
              <a:buChar char="Ø"/>
            </a:pPr>
            <a:r>
              <a:rPr lang="zh-CN" altLang="en-US" dirty="0">
                <a:solidFill>
                  <a:srgbClr val="000000"/>
                </a:solidFill>
              </a:rPr>
              <a:t>代表算法：</a:t>
            </a:r>
            <a:endParaRPr lang="en-US" altLang="zh-CN" dirty="0">
              <a:solidFill>
                <a:srgbClr val="000000"/>
              </a:solidFill>
            </a:endParaRPr>
          </a:p>
        </p:txBody>
      </p:sp>
      <p:sp>
        <p:nvSpPr>
          <p:cNvPr id="7" name="矩形 6">
            <a:extLst>
              <a:ext uri="{FF2B5EF4-FFF2-40B4-BE49-F238E27FC236}">
                <a16:creationId xmlns:a16="http://schemas.microsoft.com/office/drawing/2014/main" id="{BD5BEA19-B14C-4091-ABAE-F8246729D2DF}"/>
              </a:ext>
            </a:extLst>
          </p:cNvPr>
          <p:cNvSpPr/>
          <p:nvPr/>
        </p:nvSpPr>
        <p:spPr>
          <a:xfrm>
            <a:off x="1537856" y="5498061"/>
            <a:ext cx="1452636" cy="406522"/>
          </a:xfrm>
          <a:prstGeom prst="rect">
            <a:avLst/>
          </a:prstGeom>
        </p:spPr>
        <p:txBody>
          <a:bodyPr wrap="square">
            <a:spAutoFit/>
          </a:bodyPr>
          <a:lstStyle/>
          <a:p>
            <a:pPr>
              <a:lnSpc>
                <a:spcPct val="125000"/>
              </a:lnSpc>
            </a:pPr>
            <a:r>
              <a:rPr lang="en-US" altLang="zh-CN" b="1" dirty="0">
                <a:solidFill>
                  <a:srgbClr val="000000"/>
                </a:solidFill>
              </a:rPr>
              <a:t>Word2Vec</a:t>
            </a:r>
          </a:p>
        </p:txBody>
      </p:sp>
      <p:sp>
        <p:nvSpPr>
          <p:cNvPr id="8" name="矩形 7">
            <a:extLst>
              <a:ext uri="{FF2B5EF4-FFF2-40B4-BE49-F238E27FC236}">
                <a16:creationId xmlns:a16="http://schemas.microsoft.com/office/drawing/2014/main" id="{AF5E6CD1-EE60-49A5-B0B0-0D726FBAED21}"/>
              </a:ext>
            </a:extLst>
          </p:cNvPr>
          <p:cNvSpPr/>
          <p:nvPr/>
        </p:nvSpPr>
        <p:spPr>
          <a:xfrm>
            <a:off x="1537856" y="4231252"/>
            <a:ext cx="3121367" cy="369332"/>
          </a:xfrm>
          <a:prstGeom prst="rect">
            <a:avLst/>
          </a:prstGeom>
        </p:spPr>
        <p:txBody>
          <a:bodyPr wrap="none">
            <a:spAutoFit/>
          </a:bodyPr>
          <a:lstStyle/>
          <a:p>
            <a:r>
              <a:rPr lang="en-US" altLang="zh-CN" b="1" dirty="0">
                <a:solidFill>
                  <a:srgbClr val="000000"/>
                </a:solidFill>
              </a:rPr>
              <a:t>neural network embedding</a:t>
            </a:r>
          </a:p>
        </p:txBody>
      </p:sp>
      <p:sp>
        <p:nvSpPr>
          <p:cNvPr id="9" name="矩形 8">
            <a:extLst>
              <a:ext uri="{FF2B5EF4-FFF2-40B4-BE49-F238E27FC236}">
                <a16:creationId xmlns:a16="http://schemas.microsoft.com/office/drawing/2014/main" id="{25E91A85-A0E5-4A44-8BBB-09BF4F5560B6}"/>
              </a:ext>
            </a:extLst>
          </p:cNvPr>
          <p:cNvSpPr/>
          <p:nvPr/>
        </p:nvSpPr>
        <p:spPr>
          <a:xfrm>
            <a:off x="1152019" y="3683666"/>
            <a:ext cx="4486781" cy="406522"/>
          </a:xfrm>
          <a:prstGeom prst="rect">
            <a:avLst/>
          </a:prstGeom>
        </p:spPr>
        <p:txBody>
          <a:bodyPr wrap="square">
            <a:spAutoFit/>
          </a:bodyPr>
          <a:lstStyle/>
          <a:p>
            <a:pPr marL="285750" indent="-285750">
              <a:lnSpc>
                <a:spcPct val="125000"/>
              </a:lnSpc>
              <a:buFont typeface="Wingdings" panose="05000000000000000000" pitchFamily="2" charset="2"/>
              <a:buChar char="Ø"/>
            </a:pPr>
            <a:r>
              <a:rPr lang="zh-CN" altLang="en-US" dirty="0">
                <a:solidFill>
                  <a:srgbClr val="000000"/>
                </a:solidFill>
              </a:rPr>
              <a:t>如何来构造</a:t>
            </a:r>
            <a:r>
              <a:rPr lang="en-US" altLang="zh-CN" dirty="0">
                <a:solidFill>
                  <a:srgbClr val="000000"/>
                </a:solidFill>
              </a:rPr>
              <a:t>Embedding</a:t>
            </a:r>
            <a:r>
              <a:rPr lang="zh-CN" altLang="en-US" dirty="0">
                <a:solidFill>
                  <a:srgbClr val="000000"/>
                </a:solidFill>
              </a:rPr>
              <a:t>向量：</a:t>
            </a:r>
            <a:endParaRPr lang="en-US" altLang="zh-CN" dirty="0">
              <a:solidFill>
                <a:srgbClr val="000000"/>
              </a:solidFill>
            </a:endParaRPr>
          </a:p>
        </p:txBody>
      </p:sp>
      <p:pic>
        <p:nvPicPr>
          <p:cNvPr id="10" name="图片 9">
            <a:extLst>
              <a:ext uri="{FF2B5EF4-FFF2-40B4-BE49-F238E27FC236}">
                <a16:creationId xmlns:a16="http://schemas.microsoft.com/office/drawing/2014/main" id="{6104C3F1-B81B-4BF5-B762-FCFF59DA5C9A}"/>
              </a:ext>
            </a:extLst>
          </p:cNvPr>
          <p:cNvPicPr>
            <a:picLocks noChangeAspect="1"/>
          </p:cNvPicPr>
          <p:nvPr/>
        </p:nvPicPr>
        <p:blipFill>
          <a:blip r:embed="rId2"/>
          <a:stretch>
            <a:fillRect/>
          </a:stretch>
        </p:blipFill>
        <p:spPr>
          <a:xfrm>
            <a:off x="6275882" y="3549535"/>
            <a:ext cx="5238750" cy="3028950"/>
          </a:xfrm>
          <a:prstGeom prst="rect">
            <a:avLst/>
          </a:prstGeom>
        </p:spPr>
      </p:pic>
    </p:spTree>
    <p:extLst>
      <p:ext uri="{BB962C8B-B14F-4D97-AF65-F5344CB8AC3E}">
        <p14:creationId xmlns:p14="http://schemas.microsoft.com/office/powerpoint/2010/main" val="100299832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56BC94ED-FDF6-4815-8A9E-B4DE335056F0}"/>
              </a:ext>
            </a:extLst>
          </p:cNvPr>
          <p:cNvSpPr/>
          <p:nvPr/>
        </p:nvSpPr>
        <p:spPr>
          <a:xfrm>
            <a:off x="5678751" y="1174149"/>
            <a:ext cx="2093943" cy="2975531"/>
          </a:xfrm>
          <a:prstGeom prst="rect">
            <a:avLst/>
          </a:prstGeom>
          <a:solidFill>
            <a:schemeClr val="bg1">
              <a:alpha val="80000"/>
            </a:schemeClr>
          </a:solidFill>
          <a:ln w="12700">
            <a:solidFill>
              <a:schemeClr val="dk1">
                <a:alpha val="20000"/>
              </a:schemeClr>
            </a:solidFill>
          </a:ln>
          <a:effectLst>
            <a:glow rad="25400">
              <a:schemeClr val="accent4">
                <a:lumMod val="40000"/>
                <a:lumOff val="60000"/>
                <a:alpha val="6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0" name="文本框 3"/>
          <p:cNvSpPr txBox="1"/>
          <p:nvPr/>
        </p:nvSpPr>
        <p:spPr>
          <a:xfrm>
            <a:off x="1895053" y="279515"/>
            <a:ext cx="6184421" cy="523220"/>
          </a:xfrm>
          <a:prstGeom prst="rect">
            <a:avLst/>
          </a:prstGeom>
          <a:noFill/>
          <a:effectLst/>
        </p:spPr>
        <p:txBody>
          <a:bodyPr wrap="square" rtlCol="0">
            <a:spAutoFit/>
          </a:bodyPr>
          <a:lstStyle/>
          <a:p>
            <a:r>
              <a:rPr lang="en-US" altLang="zh-CN" sz="2800" b="1" dirty="0">
                <a:solidFill>
                  <a:srgbClr val="00B0F0"/>
                </a:solidFill>
                <a:latin typeface="微软雅黑" panose="020B0503020204020204" pitchFamily="34" charset="-122"/>
              </a:rPr>
              <a:t>Embedding</a:t>
            </a:r>
            <a:r>
              <a:rPr lang="zh-CN" altLang="en-US" sz="2800" b="1" dirty="0">
                <a:solidFill>
                  <a:srgbClr val="00B0F0"/>
                </a:solidFill>
                <a:latin typeface="微软雅黑" panose="020B0503020204020204" pitchFamily="34" charset="-122"/>
              </a:rPr>
              <a:t>系列方法综述</a:t>
            </a:r>
          </a:p>
        </p:txBody>
      </p:sp>
      <p:sp>
        <p:nvSpPr>
          <p:cNvPr id="2" name="矩形: 圆角 1">
            <a:extLst>
              <a:ext uri="{FF2B5EF4-FFF2-40B4-BE49-F238E27FC236}">
                <a16:creationId xmlns:a16="http://schemas.microsoft.com/office/drawing/2014/main" id="{F0136BEC-BAC0-4898-BE59-AA5DB9C0B1EC}"/>
              </a:ext>
            </a:extLst>
          </p:cNvPr>
          <p:cNvSpPr/>
          <p:nvPr/>
        </p:nvSpPr>
        <p:spPr>
          <a:xfrm>
            <a:off x="5977579" y="1282132"/>
            <a:ext cx="1496291" cy="55793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Word2vec</a:t>
            </a:r>
            <a:endParaRPr lang="zh-CN" altLang="en-US" dirty="0">
              <a:solidFill>
                <a:schemeClr val="tx1"/>
              </a:solidFill>
            </a:endParaRPr>
          </a:p>
        </p:txBody>
      </p:sp>
      <p:sp>
        <p:nvSpPr>
          <p:cNvPr id="32" name="矩形: 圆角 31">
            <a:extLst>
              <a:ext uri="{FF2B5EF4-FFF2-40B4-BE49-F238E27FC236}">
                <a16:creationId xmlns:a16="http://schemas.microsoft.com/office/drawing/2014/main" id="{FC536BD9-49C2-41EA-A8A2-23E95F96BE9F}"/>
              </a:ext>
            </a:extLst>
          </p:cNvPr>
          <p:cNvSpPr/>
          <p:nvPr/>
        </p:nvSpPr>
        <p:spPr>
          <a:xfrm>
            <a:off x="5977578" y="2361786"/>
            <a:ext cx="1496291" cy="55793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Item2vec</a:t>
            </a:r>
            <a:endParaRPr lang="zh-CN" altLang="en-US" dirty="0">
              <a:solidFill>
                <a:schemeClr val="tx1"/>
              </a:solidFill>
            </a:endParaRPr>
          </a:p>
        </p:txBody>
      </p:sp>
      <p:sp>
        <p:nvSpPr>
          <p:cNvPr id="33" name="矩形: 圆角 32">
            <a:extLst>
              <a:ext uri="{FF2B5EF4-FFF2-40B4-BE49-F238E27FC236}">
                <a16:creationId xmlns:a16="http://schemas.microsoft.com/office/drawing/2014/main" id="{B5E955BA-5F30-4C83-B75B-F0E0769994C2}"/>
              </a:ext>
            </a:extLst>
          </p:cNvPr>
          <p:cNvSpPr/>
          <p:nvPr/>
        </p:nvSpPr>
        <p:spPr>
          <a:xfrm>
            <a:off x="5977579" y="3441440"/>
            <a:ext cx="1496291" cy="557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DeepWalk</a:t>
            </a:r>
            <a:endParaRPr lang="zh-CN" altLang="en-US" dirty="0">
              <a:solidFill>
                <a:schemeClr val="tx1"/>
              </a:solidFill>
            </a:endParaRPr>
          </a:p>
        </p:txBody>
      </p:sp>
      <p:sp>
        <p:nvSpPr>
          <p:cNvPr id="34" name="矩形: 圆角 33">
            <a:extLst>
              <a:ext uri="{FF2B5EF4-FFF2-40B4-BE49-F238E27FC236}">
                <a16:creationId xmlns:a16="http://schemas.microsoft.com/office/drawing/2014/main" id="{9029372B-D300-464F-B59F-DFB3D6098339}"/>
              </a:ext>
            </a:extLst>
          </p:cNvPr>
          <p:cNvSpPr/>
          <p:nvPr/>
        </p:nvSpPr>
        <p:spPr>
          <a:xfrm>
            <a:off x="5977579" y="4521094"/>
            <a:ext cx="1496291" cy="557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LINE</a:t>
            </a:r>
            <a:endParaRPr lang="zh-CN" altLang="en-US" dirty="0">
              <a:solidFill>
                <a:schemeClr val="tx1"/>
              </a:solidFill>
            </a:endParaRPr>
          </a:p>
        </p:txBody>
      </p:sp>
      <p:sp>
        <p:nvSpPr>
          <p:cNvPr id="35" name="矩形: 圆角 34">
            <a:extLst>
              <a:ext uri="{FF2B5EF4-FFF2-40B4-BE49-F238E27FC236}">
                <a16:creationId xmlns:a16="http://schemas.microsoft.com/office/drawing/2014/main" id="{0BE9ADF5-5EF6-4CA8-8AA1-1619B15DBE02}"/>
              </a:ext>
            </a:extLst>
          </p:cNvPr>
          <p:cNvSpPr/>
          <p:nvPr/>
        </p:nvSpPr>
        <p:spPr>
          <a:xfrm>
            <a:off x="5977579" y="5600748"/>
            <a:ext cx="1496291" cy="557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Node2Vec</a:t>
            </a:r>
            <a:endParaRPr lang="zh-CN" altLang="en-US" dirty="0">
              <a:solidFill>
                <a:schemeClr val="tx1"/>
              </a:solidFill>
            </a:endParaRPr>
          </a:p>
        </p:txBody>
      </p:sp>
      <p:sp>
        <p:nvSpPr>
          <p:cNvPr id="36" name="矩形: 圆角 35">
            <a:extLst>
              <a:ext uri="{FF2B5EF4-FFF2-40B4-BE49-F238E27FC236}">
                <a16:creationId xmlns:a16="http://schemas.microsoft.com/office/drawing/2014/main" id="{FB396865-4257-4CA1-BB0C-5D5250CA24C9}"/>
              </a:ext>
            </a:extLst>
          </p:cNvPr>
          <p:cNvSpPr/>
          <p:nvPr/>
        </p:nvSpPr>
        <p:spPr>
          <a:xfrm>
            <a:off x="2500438" y="1724768"/>
            <a:ext cx="1826526" cy="89067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sequence embedding</a:t>
            </a:r>
            <a:endParaRPr lang="zh-CN" altLang="en-US" b="1" dirty="0">
              <a:solidFill>
                <a:schemeClr val="tx1"/>
              </a:solidFill>
            </a:endParaRPr>
          </a:p>
        </p:txBody>
      </p:sp>
      <p:sp>
        <p:nvSpPr>
          <p:cNvPr id="37" name="矩形: 圆角 36">
            <a:extLst>
              <a:ext uri="{FF2B5EF4-FFF2-40B4-BE49-F238E27FC236}">
                <a16:creationId xmlns:a16="http://schemas.microsoft.com/office/drawing/2014/main" id="{6D66EA83-9DC0-4542-9DAC-69A6476FF007}"/>
              </a:ext>
            </a:extLst>
          </p:cNvPr>
          <p:cNvSpPr/>
          <p:nvPr/>
        </p:nvSpPr>
        <p:spPr>
          <a:xfrm>
            <a:off x="2500438" y="4351664"/>
            <a:ext cx="1826526" cy="890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000000"/>
                </a:solidFill>
              </a:rPr>
              <a:t>graph embedding</a:t>
            </a:r>
            <a:endParaRPr lang="zh-CN" altLang="en-US" b="1" dirty="0">
              <a:solidFill>
                <a:schemeClr val="tx1"/>
              </a:solidFill>
            </a:endParaRPr>
          </a:p>
        </p:txBody>
      </p:sp>
      <p:sp>
        <p:nvSpPr>
          <p:cNvPr id="39" name="文本框 38">
            <a:extLst>
              <a:ext uri="{FF2B5EF4-FFF2-40B4-BE49-F238E27FC236}">
                <a16:creationId xmlns:a16="http://schemas.microsoft.com/office/drawing/2014/main" id="{3BD8BD66-563F-4468-BA43-994D8EB7D955}"/>
              </a:ext>
            </a:extLst>
          </p:cNvPr>
          <p:cNvSpPr txBox="1"/>
          <p:nvPr/>
        </p:nvSpPr>
        <p:spPr>
          <a:xfrm>
            <a:off x="7746674" y="1376431"/>
            <a:ext cx="2214453" cy="369332"/>
          </a:xfrm>
          <a:prstGeom prst="rect">
            <a:avLst/>
          </a:prstGeom>
          <a:noFill/>
        </p:spPr>
        <p:txBody>
          <a:bodyPr wrap="square" rtlCol="0">
            <a:spAutoFit/>
          </a:bodyPr>
          <a:lstStyle/>
          <a:p>
            <a:r>
              <a:rPr lang="zh-CN" altLang="en-US" dirty="0">
                <a:solidFill>
                  <a:srgbClr val="000000"/>
                </a:solidFill>
              </a:rPr>
              <a:t>（</a:t>
            </a:r>
            <a:r>
              <a:rPr lang="en-US" altLang="zh-CN" dirty="0">
                <a:solidFill>
                  <a:srgbClr val="000000"/>
                </a:solidFill>
              </a:rPr>
              <a:t>Word Embedding</a:t>
            </a:r>
            <a:r>
              <a:rPr lang="zh-CN" altLang="en-US" dirty="0">
                <a:solidFill>
                  <a:srgbClr val="000000"/>
                </a:solidFill>
              </a:rPr>
              <a:t>）</a:t>
            </a:r>
            <a:endParaRPr lang="en-US" altLang="zh-CN" dirty="0">
              <a:solidFill>
                <a:srgbClr val="000000"/>
              </a:solidFill>
            </a:endParaRPr>
          </a:p>
        </p:txBody>
      </p:sp>
      <p:sp>
        <p:nvSpPr>
          <p:cNvPr id="41" name="文本框 40">
            <a:extLst>
              <a:ext uri="{FF2B5EF4-FFF2-40B4-BE49-F238E27FC236}">
                <a16:creationId xmlns:a16="http://schemas.microsoft.com/office/drawing/2014/main" id="{F31634D8-5B86-4C52-AB0B-B436B696C18C}"/>
              </a:ext>
            </a:extLst>
          </p:cNvPr>
          <p:cNvSpPr txBox="1"/>
          <p:nvPr/>
        </p:nvSpPr>
        <p:spPr>
          <a:xfrm>
            <a:off x="7746674" y="2431201"/>
            <a:ext cx="2214453" cy="369332"/>
          </a:xfrm>
          <a:prstGeom prst="rect">
            <a:avLst/>
          </a:prstGeom>
          <a:noFill/>
        </p:spPr>
        <p:txBody>
          <a:bodyPr wrap="square" rtlCol="0">
            <a:spAutoFit/>
          </a:bodyPr>
          <a:lstStyle/>
          <a:p>
            <a:r>
              <a:rPr lang="zh-CN" altLang="en-US" dirty="0">
                <a:solidFill>
                  <a:srgbClr val="000000"/>
                </a:solidFill>
              </a:rPr>
              <a:t>（</a:t>
            </a:r>
            <a:r>
              <a:rPr lang="en-US" altLang="zh-CN" dirty="0">
                <a:solidFill>
                  <a:srgbClr val="000000"/>
                </a:solidFill>
              </a:rPr>
              <a:t>Entity Embedding</a:t>
            </a:r>
            <a:r>
              <a:rPr lang="zh-CN" altLang="en-US" dirty="0">
                <a:solidFill>
                  <a:srgbClr val="000000"/>
                </a:solidFill>
              </a:rPr>
              <a:t>）</a:t>
            </a:r>
            <a:endParaRPr lang="en-US" altLang="zh-CN" dirty="0">
              <a:solidFill>
                <a:srgbClr val="000000"/>
              </a:solidFill>
            </a:endParaRPr>
          </a:p>
        </p:txBody>
      </p:sp>
      <p:sp>
        <p:nvSpPr>
          <p:cNvPr id="14" name="文本框 13">
            <a:extLst>
              <a:ext uri="{FF2B5EF4-FFF2-40B4-BE49-F238E27FC236}">
                <a16:creationId xmlns:a16="http://schemas.microsoft.com/office/drawing/2014/main" id="{8D831278-CB32-48B3-A6EE-3AF8551ED57C}"/>
              </a:ext>
            </a:extLst>
          </p:cNvPr>
          <p:cNvSpPr txBox="1"/>
          <p:nvPr/>
        </p:nvSpPr>
        <p:spPr>
          <a:xfrm>
            <a:off x="7708205" y="3535739"/>
            <a:ext cx="2424781" cy="369332"/>
          </a:xfrm>
          <a:prstGeom prst="rect">
            <a:avLst/>
          </a:prstGeom>
          <a:noFill/>
        </p:spPr>
        <p:txBody>
          <a:bodyPr wrap="square" rtlCol="0">
            <a:spAutoFit/>
          </a:bodyPr>
          <a:lstStyle/>
          <a:p>
            <a:r>
              <a:rPr lang="zh-CN" altLang="en-US" dirty="0">
                <a:solidFill>
                  <a:srgbClr val="000000"/>
                </a:solidFill>
              </a:rPr>
              <a:t>（</a:t>
            </a:r>
            <a:r>
              <a:rPr lang="en-US" altLang="zh-CN" dirty="0">
                <a:solidFill>
                  <a:srgbClr val="000000"/>
                </a:solidFill>
              </a:rPr>
              <a:t>Graph Embedding</a:t>
            </a:r>
            <a:r>
              <a:rPr lang="zh-CN" altLang="en-US" dirty="0">
                <a:solidFill>
                  <a:srgbClr val="000000"/>
                </a:solidFill>
              </a:rPr>
              <a:t>）</a:t>
            </a:r>
            <a:endParaRPr lang="en-US" altLang="zh-CN" dirty="0">
              <a:solidFill>
                <a:srgbClr val="000000"/>
              </a:solidFill>
            </a:endParaRPr>
          </a:p>
        </p:txBody>
      </p:sp>
      <p:cxnSp>
        <p:nvCxnSpPr>
          <p:cNvPr id="4" name="直接箭头连接符 3">
            <a:extLst>
              <a:ext uri="{FF2B5EF4-FFF2-40B4-BE49-F238E27FC236}">
                <a16:creationId xmlns:a16="http://schemas.microsoft.com/office/drawing/2014/main" id="{B1653844-98EF-4A87-BE07-578B95400D02}"/>
              </a:ext>
            </a:extLst>
          </p:cNvPr>
          <p:cNvCxnSpPr>
            <a:stCxn id="36" idx="2"/>
            <a:endCxn id="37" idx="0"/>
          </p:cNvCxnSpPr>
          <p:nvPr/>
        </p:nvCxnSpPr>
        <p:spPr>
          <a:xfrm>
            <a:off x="3413701" y="2615440"/>
            <a:ext cx="0" cy="1736224"/>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a:extLst>
              <a:ext uri="{FF2B5EF4-FFF2-40B4-BE49-F238E27FC236}">
                <a16:creationId xmlns:a16="http://schemas.microsoft.com/office/drawing/2014/main" id="{EBB60178-8648-46D1-85ED-20B11B9E2D16}"/>
              </a:ext>
            </a:extLst>
          </p:cNvPr>
          <p:cNvCxnSpPr>
            <a:stCxn id="2" idx="2"/>
            <a:endCxn id="32" idx="0"/>
          </p:cNvCxnSpPr>
          <p:nvPr/>
        </p:nvCxnSpPr>
        <p:spPr>
          <a:xfrm flipH="1">
            <a:off x="6725724" y="1840063"/>
            <a:ext cx="1" cy="521723"/>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D47C63C8-1802-40CA-8001-A9317312C5B3}"/>
              </a:ext>
            </a:extLst>
          </p:cNvPr>
          <p:cNvCxnSpPr>
            <a:stCxn id="32" idx="2"/>
            <a:endCxn id="33" idx="0"/>
          </p:cNvCxnSpPr>
          <p:nvPr/>
        </p:nvCxnSpPr>
        <p:spPr>
          <a:xfrm>
            <a:off x="6725724" y="2919717"/>
            <a:ext cx="1" cy="521723"/>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0E330725-6365-49A6-BD53-81763400751D}"/>
              </a:ext>
            </a:extLst>
          </p:cNvPr>
          <p:cNvCxnSpPr>
            <a:stCxn id="33" idx="2"/>
            <a:endCxn id="34" idx="0"/>
          </p:cNvCxnSpPr>
          <p:nvPr/>
        </p:nvCxnSpPr>
        <p:spPr>
          <a:xfrm>
            <a:off x="6725725" y="3999371"/>
            <a:ext cx="0" cy="521723"/>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E6FCEC04-5A47-4F7B-B24C-256BA91D50AB}"/>
              </a:ext>
            </a:extLst>
          </p:cNvPr>
          <p:cNvCxnSpPr>
            <a:stCxn id="34" idx="2"/>
            <a:endCxn id="35" idx="0"/>
          </p:cNvCxnSpPr>
          <p:nvPr/>
        </p:nvCxnSpPr>
        <p:spPr>
          <a:xfrm>
            <a:off x="6725725" y="5079025"/>
            <a:ext cx="0" cy="521723"/>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2509763"/>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MH" val="20161022203036"/>
  <p:tag name="MH_LIBRARY" val="GRAPHIC"/>
  <p:tag name="MH_TYPE" val="SubTitle"/>
  <p:tag name="MH_ORDER" val="1"/>
</p:tagLst>
</file>

<file path=ppt/tags/tag10.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11.xml><?xml version="1.0" encoding="utf-8"?>
<p:tagLst xmlns:a="http://schemas.openxmlformats.org/drawingml/2006/main" xmlns:r="http://schemas.openxmlformats.org/officeDocument/2006/relationships" xmlns:p="http://schemas.openxmlformats.org/presentationml/2006/main">
  <p:tag name="MH" val="20161022203036"/>
  <p:tag name="MH_LIBRARY" val="GRAPHIC"/>
  <p:tag name="MH_TYPE" val="SubTitle"/>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61022203036"/>
  <p:tag name="MH_LIBRARY" val="GRAPHIC"/>
  <p:tag name="MH_TYPE" val="SubTitle"/>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161022203036"/>
  <p:tag name="MH_LIBRARY" val="GRAPHIC"/>
  <p:tag name="MH_TYPE" val="SubTitle"/>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1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2.xml><?xml version="1.0" encoding="utf-8"?>
<p:tagLst xmlns:a="http://schemas.openxmlformats.org/drawingml/2006/main" xmlns:r="http://schemas.openxmlformats.org/officeDocument/2006/relationships" xmlns:p="http://schemas.openxmlformats.org/presentationml/2006/main">
  <p:tag name="MH" val="20161022203036"/>
  <p:tag name="MH_LIBRARY" val="GRAPHIC"/>
  <p:tag name="MH_TYPE" val="SubTitle"/>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61022203036"/>
  <p:tag name="MH_LIBRARY" val="GRAPHIC"/>
  <p:tag name="MH_TYPE" val="SubTitle"/>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6.xml><?xml version="1.0" encoding="utf-8"?>
<p:tagLst xmlns:a="http://schemas.openxmlformats.org/drawingml/2006/main" xmlns:r="http://schemas.openxmlformats.org/officeDocument/2006/relationships" xmlns:p="http://schemas.openxmlformats.org/presentationml/2006/main">
  <p:tag name="MH" val="20161022203036"/>
  <p:tag name="MH_LIBRARY" val="GRAPHIC"/>
  <p:tag name="MH_TYPE" val="SubTitle"/>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61022203036"/>
  <p:tag name="MH_LIBRARY" val="GRAPHIC"/>
  <p:tag name="MH_TYPE" val="SubTitle"/>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1022203036"/>
  <p:tag name="MH_LIBRARY" val="GRAPHIC"/>
  <p:tag name="MH_TYPE" val="SubTitle"/>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41B7D0"/>
      </a:accent1>
      <a:accent2>
        <a:srgbClr val="0187AC"/>
      </a:accent2>
      <a:accent3>
        <a:srgbClr val="1AA4BE"/>
      </a:accent3>
      <a:accent4>
        <a:srgbClr val="52C3CB"/>
      </a:accent4>
      <a:accent5>
        <a:srgbClr val="42BDC6"/>
      </a:accent5>
      <a:accent6>
        <a:srgbClr val="168EA6"/>
      </a:accent6>
      <a:hlink>
        <a:srgbClr val="41B7D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41B7D0"/>
    </a:accent1>
    <a:accent2>
      <a:srgbClr val="0187AC"/>
    </a:accent2>
    <a:accent3>
      <a:srgbClr val="1AA4BE"/>
    </a:accent3>
    <a:accent4>
      <a:srgbClr val="52C3CB"/>
    </a:accent4>
    <a:accent5>
      <a:srgbClr val="42BDC6"/>
    </a:accent5>
    <a:accent6>
      <a:srgbClr val="168EA6"/>
    </a:accent6>
    <a:hlink>
      <a:srgbClr val="41B7D0"/>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8407</TotalTime>
  <Words>2426</Words>
  <Application>Microsoft Office PowerPoint</Application>
  <PresentationFormat>宽屏</PresentationFormat>
  <Paragraphs>208</Paragraphs>
  <Slides>32</Slides>
  <Notes>8</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32</vt:i4>
      </vt:variant>
    </vt:vector>
  </HeadingPairs>
  <TitlesOfParts>
    <vt:vector size="42" baseType="lpstr">
      <vt:lpstr>AdobeFangsongStd-Regular</vt:lpstr>
      <vt:lpstr>-apple-system</vt:lpstr>
      <vt:lpstr>等线</vt:lpstr>
      <vt:lpstr>微软雅黑</vt:lpstr>
      <vt:lpstr>Arial</vt:lpstr>
      <vt:lpstr>Calibri</vt:lpstr>
      <vt:lpstr>Cambria Math</vt:lpstr>
      <vt:lpstr>Wingdings</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Yan Ke</dc:creator>
  <cp:lastModifiedBy>zh jian</cp:lastModifiedBy>
  <cp:revision>302</cp:revision>
  <dcterms:created xsi:type="dcterms:W3CDTF">2018-11-21T08:08:21Z</dcterms:created>
  <dcterms:modified xsi:type="dcterms:W3CDTF">2019-09-11T05:48:28Z</dcterms:modified>
</cp:coreProperties>
</file>